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63" r:id="rId3"/>
    <p:sldId id="264" r:id="rId4"/>
    <p:sldId id="262" r:id="rId5"/>
    <p:sldId id="278" r:id="rId6"/>
    <p:sldId id="265" r:id="rId7"/>
    <p:sldId id="266" r:id="rId8"/>
    <p:sldId id="258" r:id="rId9"/>
    <p:sldId id="267" r:id="rId10"/>
    <p:sldId id="279" r:id="rId11"/>
    <p:sldId id="260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2" autoAdjust="0"/>
  </p:normalViewPr>
  <p:slideViewPr>
    <p:cSldViewPr>
      <p:cViewPr varScale="1">
        <p:scale>
          <a:sx n="55" d="100"/>
          <a:sy n="55" d="100"/>
        </p:scale>
        <p:origin x="126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4ABBB-5DA9-451B-A4BC-8634836A46C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177424-F65F-49D1-B716-0037F3E2B8DF}">
      <dgm:prSet custT="1"/>
      <dgm:spPr/>
      <dgm:t>
        <a:bodyPr/>
        <a:lstStyle/>
        <a:p>
          <a:pPr algn="just" rtl="0"/>
          <a:r>
            <a:rPr lang="ru-RU" sz="2200" b="1" dirty="0" smtClean="0"/>
            <a:t>Сторонники открытых, децентрализованных, частных и анонимных  </a:t>
          </a:r>
          <a:r>
            <a:rPr lang="ru-RU" sz="2200" b="1" dirty="0" err="1" smtClean="0"/>
            <a:t>криптовалютных</a:t>
          </a:r>
          <a:r>
            <a:rPr lang="ru-RU" sz="2200" b="1" dirty="0" smtClean="0"/>
            <a:t> сетей не заинтересованы в том, чтобы централизованные власти вмешивались в их по-настоящему свободный рынок</a:t>
          </a:r>
          <a:endParaRPr lang="ru-RU" sz="2200" b="1" dirty="0"/>
        </a:p>
      </dgm:t>
    </dgm:pt>
    <dgm:pt modelId="{3F37039D-8B76-4BB8-85FD-94F1DFE7DFA0}" type="parTrans" cxnId="{8EC90F8F-723F-44E2-A29E-AE7F58E6C3D3}">
      <dgm:prSet/>
      <dgm:spPr/>
      <dgm:t>
        <a:bodyPr/>
        <a:lstStyle/>
        <a:p>
          <a:endParaRPr lang="ru-RU"/>
        </a:p>
      </dgm:t>
    </dgm:pt>
    <dgm:pt modelId="{7B14742C-CF64-4463-BA07-05528789538F}" type="sibTrans" cxnId="{8EC90F8F-723F-44E2-A29E-AE7F58E6C3D3}">
      <dgm:prSet/>
      <dgm:spPr/>
      <dgm:t>
        <a:bodyPr/>
        <a:lstStyle/>
        <a:p>
          <a:endParaRPr lang="ru-RU"/>
        </a:p>
      </dgm:t>
    </dgm:pt>
    <dgm:pt modelId="{CE9D546B-6DDE-4959-B77F-535395F2B5E9}">
      <dgm:prSet custT="1"/>
      <dgm:spPr>
        <a:solidFill>
          <a:schemeClr val="bg2">
            <a:lumMod val="25000"/>
            <a:lumOff val="75000"/>
          </a:schemeClr>
        </a:solidFill>
      </dgm:spPr>
      <dgm:t>
        <a:bodyPr/>
        <a:lstStyle/>
        <a:p>
          <a:pPr rtl="0"/>
          <a:r>
            <a:rPr lang="ru-RU" sz="2400" b="1" dirty="0" smtClean="0"/>
            <a:t>рынки стремятся быть свободными и с открытыми исходными кодами, бесплатными (или почти) в использовании</a:t>
          </a:r>
          <a:endParaRPr lang="ru-RU" sz="2400" b="1" dirty="0"/>
        </a:p>
      </dgm:t>
    </dgm:pt>
    <dgm:pt modelId="{D70A05BB-B7C1-4A13-96B1-B004BD301039}" type="parTrans" cxnId="{D71DD685-41F3-41B1-BB0E-598B0F581E29}">
      <dgm:prSet/>
      <dgm:spPr/>
      <dgm:t>
        <a:bodyPr/>
        <a:lstStyle/>
        <a:p>
          <a:endParaRPr lang="ru-RU"/>
        </a:p>
      </dgm:t>
    </dgm:pt>
    <dgm:pt modelId="{5C566FAD-74F0-4D61-B431-BD63B925F729}" type="sibTrans" cxnId="{D71DD685-41F3-41B1-BB0E-598B0F581E29}">
      <dgm:prSet/>
      <dgm:spPr/>
      <dgm:t>
        <a:bodyPr/>
        <a:lstStyle/>
        <a:p>
          <a:endParaRPr lang="ru-RU"/>
        </a:p>
      </dgm:t>
    </dgm:pt>
    <dgm:pt modelId="{78C264F8-92B1-4944-8DAD-446BE430593F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/>
            <a:t>разработчики усиленно работают над проектами, специально создаваемыми для того, чтобы сорвать любые попытки централизованного контроля и регулирования</a:t>
          </a:r>
          <a:endParaRPr lang="ru-RU" b="1" dirty="0"/>
        </a:p>
      </dgm:t>
    </dgm:pt>
    <dgm:pt modelId="{CE578BA1-D5AC-4A6A-9AF3-A3A1F8EA8C59}" type="parTrans" cxnId="{A8F25EF1-951B-40EC-9A1D-3C85E01FD4AA}">
      <dgm:prSet/>
      <dgm:spPr/>
      <dgm:t>
        <a:bodyPr/>
        <a:lstStyle/>
        <a:p>
          <a:endParaRPr lang="ru-RU"/>
        </a:p>
      </dgm:t>
    </dgm:pt>
    <dgm:pt modelId="{E61285E9-8B86-4135-AD27-BE6446FD564E}" type="sibTrans" cxnId="{A8F25EF1-951B-40EC-9A1D-3C85E01FD4AA}">
      <dgm:prSet/>
      <dgm:spPr/>
      <dgm:t>
        <a:bodyPr/>
        <a:lstStyle/>
        <a:p>
          <a:endParaRPr lang="ru-RU"/>
        </a:p>
      </dgm:t>
    </dgm:pt>
    <dgm:pt modelId="{71DE0012-9847-435B-B3C1-73204028CB81}" type="pres">
      <dgm:prSet presAssocID="{A614ABBB-5DA9-451B-A4BC-8634836A46C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852313-0454-4BD1-8CDC-3DF5F0B415EB}" type="pres">
      <dgm:prSet presAssocID="{45177424-F65F-49D1-B716-0037F3E2B8DF}" presName="circle1" presStyleLbl="node1" presStyleIdx="0" presStyleCnt="3"/>
      <dgm:spPr/>
    </dgm:pt>
    <dgm:pt modelId="{25FCCF16-F9D0-47A0-9B82-A1E175CF725C}" type="pres">
      <dgm:prSet presAssocID="{45177424-F65F-49D1-B716-0037F3E2B8DF}" presName="space" presStyleCnt="0"/>
      <dgm:spPr/>
    </dgm:pt>
    <dgm:pt modelId="{171DDD05-F4E5-452E-ABA0-F885C2F7153C}" type="pres">
      <dgm:prSet presAssocID="{45177424-F65F-49D1-B716-0037F3E2B8DF}" presName="rect1" presStyleLbl="alignAcc1" presStyleIdx="0" presStyleCnt="3" custScaleX="115252" custScaleY="106106" custLinFactNeighborX="-2304" custLinFactNeighborY="-354"/>
      <dgm:spPr/>
      <dgm:t>
        <a:bodyPr/>
        <a:lstStyle/>
        <a:p>
          <a:endParaRPr lang="ru-RU"/>
        </a:p>
      </dgm:t>
    </dgm:pt>
    <dgm:pt modelId="{8DC8ECD5-6623-432A-BA0E-C035DC6FDDA1}" type="pres">
      <dgm:prSet presAssocID="{CE9D546B-6DDE-4959-B77F-535395F2B5E9}" presName="vertSpace2" presStyleLbl="node1" presStyleIdx="0" presStyleCnt="3"/>
      <dgm:spPr/>
    </dgm:pt>
    <dgm:pt modelId="{4E5DE1DB-2D7C-4113-B0DB-796C1123D66D}" type="pres">
      <dgm:prSet presAssocID="{CE9D546B-6DDE-4959-B77F-535395F2B5E9}" presName="circle2" presStyleLbl="node1" presStyleIdx="1" presStyleCnt="3" custScaleX="124563"/>
      <dgm:spPr/>
    </dgm:pt>
    <dgm:pt modelId="{423B584A-8C6E-4465-8F07-2C1E92CE03A6}" type="pres">
      <dgm:prSet presAssocID="{CE9D546B-6DDE-4959-B77F-535395F2B5E9}" presName="rect2" presStyleLbl="alignAcc1" presStyleIdx="1" presStyleCnt="3" custScaleX="111851" custScaleY="109683" custLinFactNeighborX="-4005" custLinFactNeighborY="3823"/>
      <dgm:spPr/>
      <dgm:t>
        <a:bodyPr/>
        <a:lstStyle/>
        <a:p>
          <a:endParaRPr lang="ru-RU"/>
        </a:p>
      </dgm:t>
    </dgm:pt>
    <dgm:pt modelId="{9BD8C918-6B32-44BB-84CE-80DF76643FDA}" type="pres">
      <dgm:prSet presAssocID="{78C264F8-92B1-4944-8DAD-446BE430593F}" presName="vertSpace3" presStyleLbl="node1" presStyleIdx="1" presStyleCnt="3"/>
      <dgm:spPr/>
    </dgm:pt>
    <dgm:pt modelId="{02020703-1F86-444E-ABAD-EEC6FFA9C33A}" type="pres">
      <dgm:prSet presAssocID="{78C264F8-92B1-4944-8DAD-446BE430593F}" presName="circle3" presStyleLbl="node1" presStyleIdx="2" presStyleCnt="3" custScaleY="69938" custLinFactNeighborX="14481" custLinFactNeighborY="29506"/>
      <dgm:spPr/>
    </dgm:pt>
    <dgm:pt modelId="{0BB85A8D-B14A-4DE6-AFEE-95E64B358015}" type="pres">
      <dgm:prSet presAssocID="{78C264F8-92B1-4944-8DAD-446BE430593F}" presName="rect3" presStyleLbl="alignAcc1" presStyleIdx="2" presStyleCnt="3" custScaleX="111832" custScaleY="127041" custLinFactNeighborX="-2960" custLinFactNeighborY="11146"/>
      <dgm:spPr/>
      <dgm:t>
        <a:bodyPr/>
        <a:lstStyle/>
        <a:p>
          <a:endParaRPr lang="ru-RU"/>
        </a:p>
      </dgm:t>
    </dgm:pt>
    <dgm:pt modelId="{158D0426-AA0B-4791-82F0-C031F83E4514}" type="pres">
      <dgm:prSet presAssocID="{45177424-F65F-49D1-B716-0037F3E2B8D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12EDE-F3A7-4FF4-8055-B0A015EDB106}" type="pres">
      <dgm:prSet presAssocID="{CE9D546B-6DDE-4959-B77F-535395F2B5E9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0E800-5A0F-4BA5-B2FC-B09793BC8165}" type="pres">
      <dgm:prSet presAssocID="{78C264F8-92B1-4944-8DAD-446BE430593F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9C30C7-2032-4AA9-B93D-ACDF35D18310}" type="presOf" srcId="{78C264F8-92B1-4944-8DAD-446BE430593F}" destId="{BF90E800-5A0F-4BA5-B2FC-B09793BC8165}" srcOrd="1" destOrd="0" presId="urn:microsoft.com/office/officeart/2005/8/layout/target3"/>
    <dgm:cxn modelId="{E49D1684-F60D-45F5-A548-78C0D73CE892}" type="presOf" srcId="{78C264F8-92B1-4944-8DAD-446BE430593F}" destId="{0BB85A8D-B14A-4DE6-AFEE-95E64B358015}" srcOrd="0" destOrd="0" presId="urn:microsoft.com/office/officeart/2005/8/layout/target3"/>
    <dgm:cxn modelId="{0EDE8311-142E-4B8C-A090-81655D43E556}" type="presOf" srcId="{A614ABBB-5DA9-451B-A4BC-8634836A46CC}" destId="{71DE0012-9847-435B-B3C1-73204028CB81}" srcOrd="0" destOrd="0" presId="urn:microsoft.com/office/officeart/2005/8/layout/target3"/>
    <dgm:cxn modelId="{A8F25EF1-951B-40EC-9A1D-3C85E01FD4AA}" srcId="{A614ABBB-5DA9-451B-A4BC-8634836A46CC}" destId="{78C264F8-92B1-4944-8DAD-446BE430593F}" srcOrd="2" destOrd="0" parTransId="{CE578BA1-D5AC-4A6A-9AF3-A3A1F8EA8C59}" sibTransId="{E61285E9-8B86-4135-AD27-BE6446FD564E}"/>
    <dgm:cxn modelId="{CD76FA6E-087C-4FED-9B6B-7A8968921952}" type="presOf" srcId="{CE9D546B-6DDE-4959-B77F-535395F2B5E9}" destId="{CE212EDE-F3A7-4FF4-8055-B0A015EDB106}" srcOrd="1" destOrd="0" presId="urn:microsoft.com/office/officeart/2005/8/layout/target3"/>
    <dgm:cxn modelId="{1D4F9098-BCE8-4B94-A471-5BAAADE5D2E5}" type="presOf" srcId="{45177424-F65F-49D1-B716-0037F3E2B8DF}" destId="{171DDD05-F4E5-452E-ABA0-F885C2F7153C}" srcOrd="0" destOrd="0" presId="urn:microsoft.com/office/officeart/2005/8/layout/target3"/>
    <dgm:cxn modelId="{1081B68B-4C5E-4C45-881D-0D2753825642}" type="presOf" srcId="{45177424-F65F-49D1-B716-0037F3E2B8DF}" destId="{158D0426-AA0B-4791-82F0-C031F83E4514}" srcOrd="1" destOrd="0" presId="urn:microsoft.com/office/officeart/2005/8/layout/target3"/>
    <dgm:cxn modelId="{D71DD685-41F3-41B1-BB0E-598B0F581E29}" srcId="{A614ABBB-5DA9-451B-A4BC-8634836A46CC}" destId="{CE9D546B-6DDE-4959-B77F-535395F2B5E9}" srcOrd="1" destOrd="0" parTransId="{D70A05BB-B7C1-4A13-96B1-B004BD301039}" sibTransId="{5C566FAD-74F0-4D61-B431-BD63B925F729}"/>
    <dgm:cxn modelId="{8EC90F8F-723F-44E2-A29E-AE7F58E6C3D3}" srcId="{A614ABBB-5DA9-451B-A4BC-8634836A46CC}" destId="{45177424-F65F-49D1-B716-0037F3E2B8DF}" srcOrd="0" destOrd="0" parTransId="{3F37039D-8B76-4BB8-85FD-94F1DFE7DFA0}" sibTransId="{7B14742C-CF64-4463-BA07-05528789538F}"/>
    <dgm:cxn modelId="{220EEBD2-CEDA-4533-9765-533EBB4FCC89}" type="presOf" srcId="{CE9D546B-6DDE-4959-B77F-535395F2B5E9}" destId="{423B584A-8C6E-4465-8F07-2C1E92CE03A6}" srcOrd="0" destOrd="0" presId="urn:microsoft.com/office/officeart/2005/8/layout/target3"/>
    <dgm:cxn modelId="{51014102-6F74-4EEE-912A-D3594BA22E2B}" type="presParOf" srcId="{71DE0012-9847-435B-B3C1-73204028CB81}" destId="{FB852313-0454-4BD1-8CDC-3DF5F0B415EB}" srcOrd="0" destOrd="0" presId="urn:microsoft.com/office/officeart/2005/8/layout/target3"/>
    <dgm:cxn modelId="{552F6E84-0A6E-4DC0-84AA-6AF20622BD77}" type="presParOf" srcId="{71DE0012-9847-435B-B3C1-73204028CB81}" destId="{25FCCF16-F9D0-47A0-9B82-A1E175CF725C}" srcOrd="1" destOrd="0" presId="urn:microsoft.com/office/officeart/2005/8/layout/target3"/>
    <dgm:cxn modelId="{0E788188-F052-498D-A19D-BCC6507818BF}" type="presParOf" srcId="{71DE0012-9847-435B-B3C1-73204028CB81}" destId="{171DDD05-F4E5-452E-ABA0-F885C2F7153C}" srcOrd="2" destOrd="0" presId="urn:microsoft.com/office/officeart/2005/8/layout/target3"/>
    <dgm:cxn modelId="{E79A1100-442F-4B7E-9B20-3ADB22651204}" type="presParOf" srcId="{71DE0012-9847-435B-B3C1-73204028CB81}" destId="{8DC8ECD5-6623-432A-BA0E-C035DC6FDDA1}" srcOrd="3" destOrd="0" presId="urn:microsoft.com/office/officeart/2005/8/layout/target3"/>
    <dgm:cxn modelId="{176C3227-0CCD-4A7C-8AC9-CC4DBE1D2465}" type="presParOf" srcId="{71DE0012-9847-435B-B3C1-73204028CB81}" destId="{4E5DE1DB-2D7C-4113-B0DB-796C1123D66D}" srcOrd="4" destOrd="0" presId="urn:microsoft.com/office/officeart/2005/8/layout/target3"/>
    <dgm:cxn modelId="{A5A612C4-BC50-4456-A8B3-739D896FCF2A}" type="presParOf" srcId="{71DE0012-9847-435B-B3C1-73204028CB81}" destId="{423B584A-8C6E-4465-8F07-2C1E92CE03A6}" srcOrd="5" destOrd="0" presId="urn:microsoft.com/office/officeart/2005/8/layout/target3"/>
    <dgm:cxn modelId="{BC844E74-1EBF-41E6-8D8A-6E6F4E0B7D1A}" type="presParOf" srcId="{71DE0012-9847-435B-B3C1-73204028CB81}" destId="{9BD8C918-6B32-44BB-84CE-80DF76643FDA}" srcOrd="6" destOrd="0" presId="urn:microsoft.com/office/officeart/2005/8/layout/target3"/>
    <dgm:cxn modelId="{A792AD44-7B76-4554-B0C1-E2FDD64CAD25}" type="presParOf" srcId="{71DE0012-9847-435B-B3C1-73204028CB81}" destId="{02020703-1F86-444E-ABAD-EEC6FFA9C33A}" srcOrd="7" destOrd="0" presId="urn:microsoft.com/office/officeart/2005/8/layout/target3"/>
    <dgm:cxn modelId="{B3793C7D-EF8E-4BE3-9032-91B4F9CC706B}" type="presParOf" srcId="{71DE0012-9847-435B-B3C1-73204028CB81}" destId="{0BB85A8D-B14A-4DE6-AFEE-95E64B358015}" srcOrd="8" destOrd="0" presId="urn:microsoft.com/office/officeart/2005/8/layout/target3"/>
    <dgm:cxn modelId="{162E204A-778C-4C5B-8BD4-3674878D13DC}" type="presParOf" srcId="{71DE0012-9847-435B-B3C1-73204028CB81}" destId="{158D0426-AA0B-4791-82F0-C031F83E4514}" srcOrd="9" destOrd="0" presId="urn:microsoft.com/office/officeart/2005/8/layout/target3"/>
    <dgm:cxn modelId="{84A2B99B-B1AA-4A0F-AE87-CD97A79E5B3C}" type="presParOf" srcId="{71DE0012-9847-435B-B3C1-73204028CB81}" destId="{CE212EDE-F3A7-4FF4-8055-B0A015EDB106}" srcOrd="10" destOrd="0" presId="urn:microsoft.com/office/officeart/2005/8/layout/target3"/>
    <dgm:cxn modelId="{371B64D6-17A5-41E8-9AE6-0DD823B74F32}" type="presParOf" srcId="{71DE0012-9847-435B-B3C1-73204028CB81}" destId="{BF90E800-5A0F-4BA5-B2FC-B09793BC816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EA95-52CF-41F3-9DA1-28AD507912D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11DC96-0AF7-4EC3-BD58-93ED4F8D129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EA95-52CF-41F3-9DA1-28AD507912D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DC96-0AF7-4EC3-BD58-93ED4F8D1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EA95-52CF-41F3-9DA1-28AD507912D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DC96-0AF7-4EC3-BD58-93ED4F8D1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EA95-52CF-41F3-9DA1-28AD507912D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11DC96-0AF7-4EC3-BD58-93ED4F8D129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EA95-52CF-41F3-9DA1-28AD507912D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11DC96-0AF7-4EC3-BD58-93ED4F8D129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EA95-52CF-41F3-9DA1-28AD507912D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11DC96-0AF7-4EC3-BD58-93ED4F8D129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EA95-52CF-41F3-9DA1-28AD507912D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11DC96-0AF7-4EC3-BD58-93ED4F8D129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EA95-52CF-41F3-9DA1-28AD507912D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11DC96-0AF7-4EC3-BD58-93ED4F8D129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EA95-52CF-41F3-9DA1-28AD507912D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11DC96-0AF7-4EC3-BD58-93ED4F8D129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EA95-52CF-41F3-9DA1-28AD507912D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11DC96-0AF7-4EC3-BD58-93ED4F8D129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EA95-52CF-41F3-9DA1-28AD507912D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11DC96-0AF7-4EC3-BD58-93ED4F8D129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903EA95-52CF-41F3-9DA1-28AD507912D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711DC96-0AF7-4EC3-BD58-93ED4F8D129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ia.ru/economy/20180801/1525770698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Zgj55n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7568" y="2996952"/>
            <a:ext cx="6912768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4000" b="1" dirty="0"/>
              <a:t>Современное состояние и правовое регулирование </a:t>
            </a:r>
            <a:r>
              <a:rPr lang="ru-RU" sz="4000" b="1" dirty="0" err="1"/>
              <a:t>криптосреды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5690746"/>
            <a:ext cx="9143999" cy="550856"/>
          </a:xfr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alt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ru-RU" alt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26502" y="5441729"/>
            <a:ext cx="8462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defRPr>
            </a:lvl1pPr>
          </a:lstStyle>
          <a:p>
            <a:r>
              <a:rPr lang="ru-RU" altLang="ru-RU" sz="2000" b="0" i="1" dirty="0" smtClean="0"/>
              <a:t>Академик РАН</a:t>
            </a:r>
            <a:endParaRPr lang="ru-RU" altLang="ru-RU" sz="2000" b="0" i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961844" y="4304581"/>
            <a:ext cx="7220310" cy="485895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5000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77" y="768496"/>
            <a:ext cx="1682750" cy="196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4143" y="122165"/>
            <a:ext cx="869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Институт </a:t>
            </a:r>
            <a:r>
              <a:rPr lang="ru-RU" b="1" dirty="0"/>
              <a:t>законодательства и сравнительного правоведения </a:t>
            </a:r>
            <a:endParaRPr lang="ru-RU" b="1" dirty="0" smtClean="0"/>
          </a:p>
          <a:p>
            <a:pPr algn="ctr"/>
            <a:r>
              <a:rPr lang="ru-RU" b="1" dirty="0" smtClean="0"/>
              <a:t>при </a:t>
            </a:r>
            <a:r>
              <a:rPr lang="ru-RU" b="1" dirty="0"/>
              <a:t>Правительстве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3113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52292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4400" dirty="0" smtClean="0">
                <a:solidFill>
                  <a:srgbClr val="92D050"/>
                </a:solidFill>
                <a:effectLst/>
              </a:rPr>
              <a:t>Рекомендации глобальной конференции по </a:t>
            </a:r>
            <a:r>
              <a:rPr lang="en-US" sz="4400" dirty="0" smtClean="0">
                <a:solidFill>
                  <a:srgbClr val="92D050"/>
                </a:solidFill>
                <a:effectLst/>
              </a:rPr>
              <a:t>AML</a:t>
            </a:r>
            <a:r>
              <a:rPr lang="ru-RU" sz="4400" dirty="0" smtClean="0">
                <a:solidFill>
                  <a:srgbClr val="92D050"/>
                </a:solidFill>
                <a:effectLst/>
              </a:rPr>
              <a:t> и цифровым валютам </a:t>
            </a:r>
            <a:r>
              <a:rPr lang="ru-RU" sz="4400" dirty="0" smtClean="0">
                <a:effectLst/>
              </a:rPr>
              <a:t>(</a:t>
            </a:r>
            <a:r>
              <a:rPr lang="ru-RU" sz="4400" dirty="0">
                <a:effectLst/>
              </a:rPr>
              <a:t>16-18 янв. 2017 г.  г. Доха (Катар) </a:t>
            </a:r>
            <a:endParaRPr lang="ru-RU" sz="4400" dirty="0" smtClean="0">
              <a:effectLst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4400" dirty="0" smtClean="0">
                <a:effectLst/>
              </a:rPr>
              <a:t>США </a:t>
            </a:r>
            <a:r>
              <a:rPr lang="ru-RU" sz="4400" dirty="0">
                <a:effectLst/>
              </a:rPr>
              <a:t>(05/25/2017) </a:t>
            </a:r>
            <a:r>
              <a:rPr lang="ru-RU" sz="4400" dirty="0" smtClean="0">
                <a:effectLst/>
              </a:rPr>
              <a:t>- </a:t>
            </a:r>
            <a:r>
              <a:rPr lang="ru-RU" sz="4400" dirty="0" smtClean="0">
                <a:solidFill>
                  <a:srgbClr val="92D050"/>
                </a:solidFill>
                <a:effectLst/>
              </a:rPr>
              <a:t>BILL S.1241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400" dirty="0">
                <a:effectLst/>
              </a:rPr>
              <a:t>Европейская Банковская ассоциация (EBA) </a:t>
            </a:r>
            <a:r>
              <a:rPr lang="ru-RU" sz="4400" dirty="0" smtClean="0">
                <a:effectLst/>
              </a:rPr>
              <a:t>(март, 2018) </a:t>
            </a:r>
            <a:r>
              <a:rPr lang="ru-RU" sz="4400" dirty="0" smtClean="0">
                <a:solidFill>
                  <a:srgbClr val="92D050"/>
                </a:solidFill>
                <a:effectLst/>
              </a:rPr>
              <a:t>«Дорожная карта» </a:t>
            </a:r>
            <a:r>
              <a:rPr lang="ru-RU" sz="4400" dirty="0" err="1">
                <a:solidFill>
                  <a:srgbClr val="92D050"/>
                </a:solidFill>
                <a:effectLst/>
              </a:rPr>
              <a:t>FinTech</a:t>
            </a:r>
            <a:r>
              <a:rPr lang="ru-RU" sz="4400" dirty="0">
                <a:solidFill>
                  <a:srgbClr val="92D050"/>
                </a:solidFill>
                <a:effectLst/>
              </a:rPr>
              <a:t> </a:t>
            </a:r>
            <a:r>
              <a:rPr lang="ru-RU" sz="4400" dirty="0" smtClean="0">
                <a:effectLst/>
              </a:rPr>
              <a:t>на </a:t>
            </a:r>
            <a:r>
              <a:rPr lang="ru-RU" sz="4400" dirty="0">
                <a:effectLst/>
              </a:rPr>
              <a:t>2018-2019 </a:t>
            </a:r>
            <a:r>
              <a:rPr lang="ru-RU" sz="4400" dirty="0" smtClean="0">
                <a:effectLst/>
              </a:rPr>
              <a:t>гг.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400" b="1" dirty="0">
                <a:solidFill>
                  <a:srgbClr val="66FF66"/>
                </a:solidFill>
              </a:rPr>
              <a:t>Закон </a:t>
            </a:r>
            <a:r>
              <a:rPr lang="ru-RU" sz="4400" b="1" dirty="0" err="1">
                <a:solidFill>
                  <a:srgbClr val="66FF66"/>
                </a:solidFill>
              </a:rPr>
              <a:t>FinTech</a:t>
            </a:r>
            <a:r>
              <a:rPr lang="ru-RU" sz="4400" b="1" dirty="0">
                <a:solidFill>
                  <a:srgbClr val="66FF66"/>
                </a:solidFill>
              </a:rPr>
              <a:t> Мексики </a:t>
            </a:r>
            <a:r>
              <a:rPr lang="ru-RU" sz="4400" b="1" dirty="0"/>
              <a:t>– </a:t>
            </a:r>
            <a:r>
              <a:rPr lang="ru-RU" sz="4400" b="1" dirty="0" smtClean="0"/>
              <a:t> Закон </a:t>
            </a:r>
            <a:r>
              <a:rPr lang="ru-RU" sz="4400" b="1" dirty="0"/>
              <a:t>о регулировании учреждений, занимающихся финансовыми технологиями, </a:t>
            </a:r>
            <a:r>
              <a:rPr lang="ru-RU" sz="4400" b="1" dirty="0" smtClean="0"/>
              <a:t>2017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000" dirty="0" smtClean="0"/>
              <a:t>Стандарты </a:t>
            </a:r>
            <a:r>
              <a:rPr lang="ru-RU" sz="4000" dirty="0"/>
              <a:t>для цифровых активов и </a:t>
            </a:r>
            <a:r>
              <a:rPr lang="ru-RU" sz="4000" dirty="0" err="1"/>
              <a:t>криптовалют</a:t>
            </a:r>
            <a:r>
              <a:rPr lang="ru-RU" sz="4000" dirty="0"/>
              <a:t> в области соответствия законодательству по борьбе с отмыванием </a:t>
            </a:r>
            <a:r>
              <a:rPr lang="ru-RU" sz="4000" dirty="0" smtClean="0"/>
              <a:t>денег </a:t>
            </a:r>
            <a:r>
              <a:rPr lang="ru-RU" sz="4000" dirty="0" smtClean="0">
                <a:solidFill>
                  <a:srgbClr val="92D050"/>
                </a:solidFill>
              </a:rPr>
              <a:t>(</a:t>
            </a:r>
            <a:r>
              <a:rPr lang="en-US" sz="3400" dirty="0" smtClean="0">
                <a:solidFill>
                  <a:srgbClr val="92D050"/>
                </a:solidFill>
              </a:rPr>
              <a:t>Capital </a:t>
            </a:r>
            <a:r>
              <a:rPr lang="en-US" sz="3400" dirty="0">
                <a:solidFill>
                  <a:srgbClr val="92D050"/>
                </a:solidFill>
              </a:rPr>
              <a:t>Markets and Technology Association (CMTA), </a:t>
            </a:r>
            <a:r>
              <a:rPr lang="ru-RU" sz="3400" dirty="0" smtClean="0">
                <a:solidFill>
                  <a:srgbClr val="92D050"/>
                </a:solidFill>
              </a:rPr>
              <a:t>Швейцария), 2018</a:t>
            </a:r>
            <a:r>
              <a:rPr lang="ru-RU" sz="3400" dirty="0">
                <a:solidFill>
                  <a:srgbClr val="92D050"/>
                </a:solidFill>
              </a:rPr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04664"/>
            <a:ext cx="88924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Мировой опыт </a:t>
            </a:r>
            <a:r>
              <a:rPr lang="ru-RU" sz="3600" b="1" dirty="0" smtClean="0">
                <a:solidFill>
                  <a:srgbClr val="FFFF00"/>
                </a:solidFill>
                <a:effectLst/>
              </a:rPr>
              <a:t>правового регулирования </a:t>
            </a:r>
            <a:r>
              <a:rPr lang="en-US" sz="3200" b="1" dirty="0">
                <a:solidFill>
                  <a:srgbClr val="FFFF00"/>
                </a:solidFill>
                <a:effectLst/>
              </a:rPr>
              <a:t>AML</a:t>
            </a:r>
            <a:r>
              <a:rPr lang="ru-RU" sz="3200" b="1" dirty="0">
                <a:solidFill>
                  <a:srgbClr val="FFFF00"/>
                </a:solidFill>
                <a:effectLst/>
              </a:rPr>
              <a:t>\</a:t>
            </a:r>
            <a:r>
              <a:rPr lang="en-US" sz="3200" b="1" dirty="0" smtClean="0">
                <a:solidFill>
                  <a:srgbClr val="FFFF00"/>
                </a:solidFill>
                <a:effectLst/>
              </a:rPr>
              <a:t>CTF</a:t>
            </a:r>
            <a:r>
              <a:rPr lang="ru-RU" sz="3200" b="1" dirty="0" smtClean="0">
                <a:solidFill>
                  <a:srgbClr val="FFFF00"/>
                </a:solidFill>
                <a:effectLst/>
              </a:rPr>
              <a:t> через </a:t>
            </a:r>
            <a:r>
              <a:rPr lang="ru-RU" sz="3200" b="1" dirty="0" err="1" smtClean="0">
                <a:solidFill>
                  <a:srgbClr val="FFFF00"/>
                </a:solidFill>
                <a:effectLst/>
              </a:rPr>
              <a:t>биткоин</a:t>
            </a:r>
            <a:endParaRPr lang="ru-RU" sz="3200" b="1" dirty="0">
              <a:solidFill>
                <a:srgbClr val="FFFF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475656" y="332656"/>
            <a:ext cx="7220310" cy="0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5000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-1548680" y="1556792"/>
            <a:ext cx="7220310" cy="0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5000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9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77500" lnSpcReduction="20000"/>
          </a:bodyPr>
          <a:lstStyle/>
          <a:p>
            <a:endParaRPr lang="ru-RU" sz="4400" dirty="0" smtClean="0">
              <a:solidFill>
                <a:srgbClr val="66FF6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4400" dirty="0" smtClean="0">
                <a:solidFill>
                  <a:srgbClr val="66FF66"/>
                </a:solidFill>
              </a:rPr>
              <a:t>Режим определен </a:t>
            </a:r>
            <a:r>
              <a:rPr lang="ru-RU" sz="3600" i="1" dirty="0" smtClean="0">
                <a:effectLst/>
              </a:rPr>
              <a:t>Австрия, Япония, Венесуэла,</a:t>
            </a:r>
            <a:r>
              <a:rPr lang="ru-RU" sz="3600" dirty="0" smtClean="0">
                <a:effectLst/>
              </a:rPr>
              <a:t> </a:t>
            </a:r>
            <a:r>
              <a:rPr lang="ru-RU" sz="3600" i="1" dirty="0" smtClean="0">
                <a:effectLst/>
              </a:rPr>
              <a:t>Белоруссия</a:t>
            </a:r>
            <a:r>
              <a:rPr lang="ru-RU" sz="4400" i="1" dirty="0" smtClean="0">
                <a:effectLst/>
              </a:rPr>
              <a:t>…</a:t>
            </a:r>
          </a:p>
          <a:p>
            <a:pPr marL="18288" indent="0">
              <a:buNone/>
            </a:pPr>
            <a:r>
              <a:rPr lang="ru-RU" sz="4400" i="1" dirty="0">
                <a:solidFill>
                  <a:srgbClr val="FFFF00"/>
                </a:solidFill>
                <a:effectLst/>
              </a:rPr>
              <a:t> </a:t>
            </a:r>
            <a:r>
              <a:rPr lang="ru-RU" sz="4400" i="1" dirty="0" smtClean="0">
                <a:solidFill>
                  <a:srgbClr val="FFFF00"/>
                </a:solidFill>
                <a:effectLst/>
              </a:rPr>
              <a:t> Статус будет определен в 2018 г.</a:t>
            </a:r>
            <a:r>
              <a:rPr lang="ru-RU" sz="4400" i="1" dirty="0" smtClean="0">
                <a:solidFill>
                  <a:srgbClr val="66FF66"/>
                </a:solidFill>
                <a:effectLst/>
              </a:rPr>
              <a:t> </a:t>
            </a:r>
            <a:r>
              <a:rPr lang="ru-RU" sz="3600" i="1" dirty="0" smtClean="0">
                <a:effectLst/>
              </a:rPr>
              <a:t>Австралия</a:t>
            </a:r>
            <a:r>
              <a:rPr lang="ru-RU" sz="3600" dirty="0" smtClean="0">
                <a:effectLst/>
              </a:rPr>
              <a:t>,</a:t>
            </a:r>
            <a:r>
              <a:rPr lang="ru-RU" sz="3600" i="1" dirty="0" smtClean="0">
                <a:effectLst/>
              </a:rPr>
              <a:t> Аргентина, Малайзия, Мальта, Иран, Эквадор…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000" dirty="0" smtClean="0">
                <a:solidFill>
                  <a:srgbClr val="66FF66"/>
                </a:solidFill>
                <a:effectLst/>
              </a:rPr>
              <a:t>Четко </a:t>
            </a:r>
            <a:r>
              <a:rPr lang="ru-RU" sz="4000" dirty="0">
                <a:solidFill>
                  <a:srgbClr val="66FF66"/>
                </a:solidFill>
                <a:effectLst/>
              </a:rPr>
              <a:t>не определен, но </a:t>
            </a:r>
            <a:r>
              <a:rPr lang="ru-RU" sz="4000" dirty="0" smtClean="0">
                <a:solidFill>
                  <a:srgbClr val="66FF66"/>
                </a:solidFill>
                <a:effectLst/>
              </a:rPr>
              <a:t>установлен финансовый, в </a:t>
            </a:r>
            <a:r>
              <a:rPr lang="ru-RU" sz="4000" dirty="0" err="1" smtClean="0">
                <a:solidFill>
                  <a:srgbClr val="66FF66"/>
                </a:solidFill>
                <a:effectLst/>
              </a:rPr>
              <a:t>т.ч</a:t>
            </a:r>
            <a:r>
              <a:rPr lang="ru-RU" sz="4000" dirty="0" smtClean="0">
                <a:solidFill>
                  <a:srgbClr val="66FF66"/>
                </a:solidFill>
                <a:effectLst/>
              </a:rPr>
              <a:t>. </a:t>
            </a:r>
            <a:r>
              <a:rPr lang="en-US" sz="4000" dirty="0">
                <a:solidFill>
                  <a:srgbClr val="66FF66"/>
                </a:solidFill>
                <a:effectLst/>
              </a:rPr>
              <a:t>AML</a:t>
            </a:r>
            <a:r>
              <a:rPr lang="ru-RU" sz="4000" dirty="0" smtClean="0">
                <a:solidFill>
                  <a:srgbClr val="66FF66"/>
                </a:solidFill>
                <a:effectLst/>
              </a:rPr>
              <a:t> </a:t>
            </a:r>
            <a:r>
              <a:rPr lang="ru-RU" sz="4000" dirty="0">
                <a:solidFill>
                  <a:srgbClr val="66FF66"/>
                </a:solidFill>
                <a:effectLst/>
              </a:rPr>
              <a:t>контроль </a:t>
            </a:r>
            <a:r>
              <a:rPr lang="ru-RU" sz="3600" i="1" dirty="0" smtClean="0">
                <a:effectLst/>
              </a:rPr>
              <a:t>Великобритания, Кипр, Норвегия, Польша </a:t>
            </a:r>
            <a:r>
              <a:rPr lang="ru-RU" sz="3600" dirty="0" smtClean="0">
                <a:effectLst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000" dirty="0" smtClean="0">
                <a:solidFill>
                  <a:srgbClr val="66FF66"/>
                </a:solidFill>
                <a:effectLst/>
              </a:rPr>
              <a:t>Не регулируют / запрещают </a:t>
            </a:r>
            <a:r>
              <a:rPr lang="ru-RU" sz="4000" dirty="0">
                <a:solidFill>
                  <a:srgbClr val="66FF66"/>
                </a:solidFill>
                <a:effectLst/>
              </a:rPr>
              <a:t>операции с </a:t>
            </a:r>
            <a:r>
              <a:rPr lang="ru-RU" sz="4000" dirty="0" err="1" smtClean="0">
                <a:solidFill>
                  <a:srgbClr val="66FF66"/>
                </a:solidFill>
                <a:effectLst/>
              </a:rPr>
              <a:t>криптовалютой</a:t>
            </a:r>
            <a:r>
              <a:rPr lang="ru-RU" sz="4000" dirty="0" smtClean="0">
                <a:solidFill>
                  <a:srgbClr val="66FF66"/>
                </a:solidFill>
                <a:effectLst/>
              </a:rPr>
              <a:t> </a:t>
            </a:r>
            <a:r>
              <a:rPr lang="ru-RU" sz="3600" i="1" dirty="0" smtClean="0">
                <a:effectLst/>
              </a:rPr>
              <a:t>Бразилия, Индия, Индонезия, Италия,  Люксембург, Мексика, Боливия, Иордания. </a:t>
            </a:r>
            <a:r>
              <a:rPr lang="ru-RU" sz="3600" i="1" dirty="0">
                <a:effectLst/>
              </a:rPr>
              <a:t>Марокко, </a:t>
            </a:r>
            <a:r>
              <a:rPr lang="ru-RU" sz="3600" i="1" dirty="0" smtClean="0">
                <a:effectLst/>
              </a:rPr>
              <a:t>Южная Корея, Бангладеш</a:t>
            </a:r>
            <a:endParaRPr lang="ru-RU" sz="4400" dirty="0" smtClean="0"/>
          </a:p>
          <a:p>
            <a:pPr marL="18288" indent="0">
              <a:buNone/>
            </a:pP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88924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/>
              </a:rPr>
              <a:t>Правовой </a:t>
            </a:r>
            <a:r>
              <a:rPr lang="ru-RU" sz="3600" b="1" dirty="0">
                <a:solidFill>
                  <a:srgbClr val="FFFF00"/>
                </a:solidFill>
                <a:effectLst/>
              </a:rPr>
              <a:t>режим цифровой </a:t>
            </a:r>
            <a:r>
              <a:rPr lang="ru-RU" sz="3600" b="1" dirty="0" smtClean="0">
                <a:solidFill>
                  <a:srgbClr val="FFFF00"/>
                </a:solidFill>
                <a:effectLst/>
              </a:rPr>
              <a:t>валюты</a:t>
            </a:r>
            <a:r>
              <a:rPr lang="ru-RU" sz="3600" b="1" dirty="0" smtClean="0">
                <a:effectLst/>
              </a:rPr>
              <a:t/>
            </a:r>
            <a:br>
              <a:rPr lang="ru-RU" sz="3600" b="1" dirty="0" smtClean="0">
                <a:effectLst/>
              </a:rPr>
            </a:br>
            <a:r>
              <a:rPr lang="ru-RU" sz="3600" i="1" dirty="0" smtClean="0">
                <a:effectLst/>
              </a:rPr>
              <a:t>зарубежный опыт</a:t>
            </a:r>
            <a:endParaRPr lang="ru-RU" sz="3200" i="1" dirty="0">
              <a:solidFill>
                <a:srgbClr val="FFFF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547664" y="1340768"/>
            <a:ext cx="7220310" cy="0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5000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4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7924800" cy="440283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err="1"/>
              <a:t>Минкомсвязь</a:t>
            </a:r>
            <a:r>
              <a:rPr lang="ru-RU" sz="2800" dirty="0"/>
              <a:t> рассчитывает внести около 20 проектов по цифровой экономике на рассмотрение в </a:t>
            </a:r>
            <a:r>
              <a:rPr lang="ru-RU" sz="2800" dirty="0" smtClean="0"/>
              <a:t>Государственную думу </a:t>
            </a:r>
            <a:r>
              <a:rPr lang="ru-RU" sz="2800" dirty="0"/>
              <a:t>уже в осеннюю </a:t>
            </a:r>
            <a:r>
              <a:rPr lang="ru-RU" sz="2800" dirty="0" smtClean="0"/>
              <a:t>сессию 2018 г.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FFFF00"/>
                </a:solidFill>
              </a:rPr>
              <a:t>*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/>
              <a:t>Внесено 3 законопроекта по </a:t>
            </a:r>
            <a:r>
              <a:rPr lang="ru-RU" sz="2800" dirty="0" err="1" smtClean="0"/>
              <a:t>криптовалюте</a:t>
            </a:r>
            <a:endParaRPr lang="ru-RU" sz="28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>
              <a:buFont typeface="Arial" charset="0"/>
              <a:buChar char="•"/>
            </a:pPr>
            <a:r>
              <a:rPr lang="ru-RU" dirty="0" smtClean="0"/>
              <a:t>РИА </a:t>
            </a:r>
            <a:r>
              <a:rPr lang="ru-RU" dirty="0"/>
              <a:t>Новости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2"/>
              </a:rPr>
              <a:t>https</a:t>
            </a:r>
            <a:r>
              <a:rPr lang="ru-RU" dirty="0">
                <a:hlinkClick r:id="rId2"/>
              </a:rPr>
              <a:t>://ria.ru/economy/20180801/1525770698.html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35416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Законопроекты по </a:t>
            </a:r>
            <a:r>
              <a:rPr lang="ru-RU" b="1" dirty="0" err="1" smtClean="0">
                <a:solidFill>
                  <a:srgbClr val="FFFF00"/>
                </a:solidFill>
              </a:rPr>
              <a:t>криптовалюте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5004048" cy="297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1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92896"/>
            <a:ext cx="8229600" cy="3201219"/>
          </a:xfrm>
        </p:spPr>
        <p:txBody>
          <a:bodyPr>
            <a:normAutofit/>
          </a:bodyPr>
          <a:lstStyle/>
          <a:p>
            <a:pPr algn="just"/>
            <a:r>
              <a:rPr lang="ru-RU" sz="3200" i="1" dirty="0" smtClean="0"/>
              <a:t>связан не столько с </a:t>
            </a:r>
            <a:r>
              <a:rPr lang="ru-RU" sz="3200" i="1" dirty="0" err="1" smtClean="0"/>
              <a:t>криптовалютами</a:t>
            </a:r>
            <a:r>
              <a:rPr lang="ru-RU" sz="3200" i="1" dirty="0" smtClean="0"/>
              <a:t>, сколько с </a:t>
            </a:r>
            <a:r>
              <a:rPr lang="ru-RU" sz="3200" i="1" dirty="0"/>
              <a:t>национальными </a:t>
            </a:r>
            <a:r>
              <a:rPr lang="ru-RU" sz="3200" i="1" dirty="0" smtClean="0"/>
              <a:t>деньгами, поскольку </a:t>
            </a:r>
            <a:r>
              <a:rPr lang="ru-RU" sz="3200" i="1" dirty="0"/>
              <a:t>регулирует порядок привлечения денежных </a:t>
            </a:r>
            <a:r>
              <a:rPr lang="ru-RU" sz="3200" i="1" dirty="0" smtClean="0"/>
              <a:t>средств именно </a:t>
            </a:r>
            <a:r>
              <a:rPr lang="ru-RU" sz="3200" i="1" dirty="0"/>
              <a:t>в рублях через </a:t>
            </a:r>
            <a:r>
              <a:rPr lang="ru-RU" sz="3200" i="1" dirty="0" smtClean="0"/>
              <a:t>специальные инвестиционные площадки</a:t>
            </a:r>
            <a:endParaRPr lang="ru-RU" sz="32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14625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Проект федерального закона 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«</a:t>
            </a:r>
            <a:r>
              <a:rPr lang="ru-RU" sz="3600" dirty="0">
                <a:solidFill>
                  <a:srgbClr val="FFFF00"/>
                </a:solidFill>
              </a:rPr>
              <a:t>Об альтернативных способах привлечения инвестирования (</a:t>
            </a:r>
            <a:r>
              <a:rPr lang="ru-RU" sz="3600" dirty="0" err="1">
                <a:solidFill>
                  <a:srgbClr val="FFFF00"/>
                </a:solidFill>
              </a:rPr>
              <a:t>краудфандинге</a:t>
            </a:r>
            <a:r>
              <a:rPr lang="ru-RU" sz="3600" dirty="0">
                <a:solidFill>
                  <a:srgbClr val="FFFF00"/>
                </a:solidFill>
              </a:rPr>
              <a:t>)»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00" y="5445224"/>
            <a:ext cx="7200800" cy="118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87624" y="2492896"/>
            <a:ext cx="7220310" cy="0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5000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1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996952"/>
            <a:ext cx="8229600" cy="31683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dirty="0" smtClean="0"/>
              <a:t>Предлагается перечисление того, что является цифровым финансовым активом, </a:t>
            </a:r>
            <a:r>
              <a:rPr lang="ru-RU" sz="2800" dirty="0"/>
              <a:t>вводятся категории операторов информационных систем, категории </a:t>
            </a:r>
            <a:r>
              <a:rPr lang="ru-RU" sz="2800" dirty="0" err="1"/>
              <a:t>токенов</a:t>
            </a:r>
            <a:r>
              <a:rPr lang="ru-RU" sz="2800" dirty="0"/>
              <a:t>, определяется порядок обмена цифровых финансовых </a:t>
            </a:r>
            <a:r>
              <a:rPr lang="ru-RU" sz="2800" dirty="0" smtClean="0"/>
              <a:t>активов 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</a:rPr>
              <a:t>Однако </a:t>
            </a:r>
            <a:r>
              <a:rPr lang="ru-RU" sz="2800" dirty="0">
                <a:solidFill>
                  <a:srgbClr val="0070C0"/>
                </a:solidFill>
              </a:rPr>
              <a:t>сами формулировки или определения </a:t>
            </a:r>
            <a:r>
              <a:rPr lang="ru-RU" sz="2800" dirty="0" err="1">
                <a:solidFill>
                  <a:srgbClr val="0070C0"/>
                </a:solidFill>
              </a:rPr>
              <a:t>криптовалюты</a:t>
            </a:r>
            <a:r>
              <a:rPr lang="ru-RU" sz="2800" dirty="0">
                <a:solidFill>
                  <a:srgbClr val="0070C0"/>
                </a:solidFill>
              </a:rPr>
              <a:t> и </a:t>
            </a:r>
            <a:r>
              <a:rPr lang="ru-RU" sz="2800" dirty="0" err="1">
                <a:solidFill>
                  <a:srgbClr val="0070C0"/>
                </a:solidFill>
              </a:rPr>
              <a:t>токенов</a:t>
            </a:r>
            <a:r>
              <a:rPr lang="ru-RU" sz="2800" dirty="0">
                <a:solidFill>
                  <a:srgbClr val="0070C0"/>
                </a:solidFill>
              </a:rPr>
              <a:t> как видов цифровых финансовых активов в настоящее время законопроектом не </a:t>
            </a:r>
            <a:r>
              <a:rPr lang="ru-RU" sz="2800" dirty="0" smtClean="0">
                <a:solidFill>
                  <a:srgbClr val="0070C0"/>
                </a:solidFill>
              </a:rPr>
              <a:t>предусмотрены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50629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Проект </a:t>
            </a:r>
            <a:r>
              <a:rPr lang="ru-RU" sz="3200" dirty="0">
                <a:solidFill>
                  <a:srgbClr val="FFFF00"/>
                </a:solidFill>
              </a:rPr>
              <a:t>федерального закона 419059-7 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«</a:t>
            </a:r>
            <a:r>
              <a:rPr lang="ru-RU" sz="3200" dirty="0">
                <a:solidFill>
                  <a:srgbClr val="FFFF00"/>
                </a:solidFill>
              </a:rPr>
              <a:t>О цифровых финансовых активах 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и </a:t>
            </a:r>
            <a:r>
              <a:rPr lang="ru-RU" sz="3200" dirty="0">
                <a:solidFill>
                  <a:srgbClr val="FFFF00"/>
                </a:solidFill>
              </a:rPr>
              <a:t>о внесении изменений в отдельные законодательные акты Российской Федерации»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31640" y="2492896"/>
            <a:ext cx="7220310" cy="0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5000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6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предлагается включить </a:t>
            </a:r>
            <a:r>
              <a:rPr lang="ru-RU" sz="3200" dirty="0" smtClean="0"/>
              <a:t>в ГК РФ понятия </a:t>
            </a:r>
            <a:r>
              <a:rPr lang="ru-RU" sz="3200" dirty="0"/>
              <a:t>цифровое право и цифровые </a:t>
            </a:r>
            <a:r>
              <a:rPr lang="ru-RU" sz="3200" dirty="0" smtClean="0"/>
              <a:t>деньги через описание порядка их образования</a:t>
            </a:r>
          </a:p>
          <a:p>
            <a:pPr algn="just"/>
            <a:r>
              <a:rPr lang="ru-RU" sz="3200" dirty="0" smtClean="0">
                <a:solidFill>
                  <a:srgbClr val="0070C0"/>
                </a:solidFill>
              </a:rPr>
              <a:t>Однако в законопроекте не раскрывается правовая </a:t>
            </a:r>
            <a:r>
              <a:rPr lang="ru-RU" sz="3200" dirty="0">
                <a:solidFill>
                  <a:srgbClr val="0070C0"/>
                </a:solidFill>
              </a:rPr>
              <a:t>сущность </a:t>
            </a:r>
            <a:r>
              <a:rPr lang="ru-RU" sz="3200" dirty="0" err="1" smtClean="0">
                <a:solidFill>
                  <a:srgbClr val="0070C0"/>
                </a:solidFill>
              </a:rPr>
              <a:t>криптовалюты</a:t>
            </a:r>
            <a:r>
              <a:rPr lang="ru-RU" sz="3200" dirty="0" smtClean="0">
                <a:solidFill>
                  <a:srgbClr val="0070C0"/>
                </a:solidFill>
              </a:rPr>
              <a:t>, а равно </a:t>
            </a:r>
            <a:r>
              <a:rPr lang="ru-RU" sz="3200" dirty="0" err="1" smtClean="0">
                <a:solidFill>
                  <a:srgbClr val="0070C0"/>
                </a:solidFill>
              </a:rPr>
              <a:t>майнинга</a:t>
            </a:r>
            <a:r>
              <a:rPr lang="ru-RU" sz="3200" dirty="0" smtClean="0">
                <a:solidFill>
                  <a:srgbClr val="0070C0"/>
                </a:solidFill>
              </a:rPr>
              <a:t>, что и образует современную </a:t>
            </a:r>
            <a:r>
              <a:rPr lang="ru-RU" sz="3200" dirty="0" err="1" smtClean="0">
                <a:solidFill>
                  <a:srgbClr val="0070C0"/>
                </a:solidFill>
              </a:rPr>
              <a:t>криптосреду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06084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Законопроект </a:t>
            </a:r>
            <a:r>
              <a:rPr lang="ru-RU" sz="3200" dirty="0">
                <a:solidFill>
                  <a:srgbClr val="FFFF00"/>
                </a:solidFill>
              </a:rPr>
              <a:t>№ 424632-7 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«</a:t>
            </a:r>
            <a:r>
              <a:rPr lang="ru-RU" sz="3200" dirty="0">
                <a:solidFill>
                  <a:srgbClr val="FFFF00"/>
                </a:solidFill>
              </a:rPr>
              <a:t>О внесении изменений в части первую, вторую, и четвертую Гражданского кодекса Российской Федерации»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15616" y="2780928"/>
            <a:ext cx="7220310" cy="0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5000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3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544616"/>
          </a:xfrm>
        </p:spPr>
        <p:txBody>
          <a:bodyPr>
            <a:normAutofit fontScale="77500" lnSpcReduction="20000"/>
          </a:bodyPr>
          <a:lstStyle/>
          <a:p>
            <a:r>
              <a:rPr lang="ru-RU" sz="1800" dirty="0"/>
              <a:t>централизация систем подтверждения </a:t>
            </a:r>
            <a:r>
              <a:rPr lang="ru-RU" sz="1800" dirty="0" smtClean="0"/>
              <a:t>консенсусов</a:t>
            </a:r>
          </a:p>
          <a:p>
            <a:r>
              <a:rPr lang="ru-RU" sz="1800" dirty="0"/>
              <a:t>финансовая безопасность должна соответствовать реальному развитию валютно-денежных отношений и быть адаптирована под современные условия, а денежно-кредитная система государства должна быть гибкой </a:t>
            </a:r>
            <a:r>
              <a:rPr lang="ru-RU" sz="1800" dirty="0" smtClean="0"/>
              <a:t>по отношению </a:t>
            </a:r>
            <a:r>
              <a:rPr lang="ru-RU" sz="1800" dirty="0"/>
              <a:t>к новым вызовам и угрозам</a:t>
            </a:r>
          </a:p>
          <a:p>
            <a:r>
              <a:rPr lang="ru-RU" sz="1800" dirty="0" smtClean="0"/>
              <a:t>сформировать </a:t>
            </a:r>
            <a:r>
              <a:rPr lang="ru-RU" sz="1800" dirty="0"/>
              <a:t>условия и базу для образования национального </a:t>
            </a:r>
            <a:r>
              <a:rPr lang="ru-RU" sz="1800" dirty="0" err="1"/>
              <a:t>криптобюджета</a:t>
            </a:r>
            <a:r>
              <a:rPr lang="ru-RU" sz="1800" dirty="0"/>
              <a:t>, что позволит оперативно взимать обязательные платежи при совершении операций в </a:t>
            </a:r>
            <a:r>
              <a:rPr lang="ru-RU" sz="1800" dirty="0" err="1" smtClean="0"/>
              <a:t>криптосреде</a:t>
            </a:r>
            <a:endParaRPr lang="ru-RU" sz="1800" dirty="0" smtClean="0"/>
          </a:p>
          <a:p>
            <a:r>
              <a:rPr lang="ru-RU" sz="1800" dirty="0"/>
              <a:t>о</a:t>
            </a:r>
            <a:r>
              <a:rPr lang="ru-RU" sz="1800" dirty="0" smtClean="0"/>
              <a:t>пределить статус цифровых финансовых технологий, </a:t>
            </a:r>
            <a:r>
              <a:rPr lang="ru-RU" sz="1800" dirty="0">
                <a:effectLst/>
              </a:rPr>
              <a:t>таких, как «технология распределенных реестров», «цифровой аккредитив», «цифровая закладная», «</a:t>
            </a:r>
            <a:r>
              <a:rPr lang="ru-RU" sz="1800" dirty="0" err="1">
                <a:effectLst/>
              </a:rPr>
              <a:t>криптовалюта</a:t>
            </a:r>
            <a:r>
              <a:rPr lang="ru-RU" sz="1800" dirty="0">
                <a:effectLst/>
              </a:rPr>
              <a:t>», «</a:t>
            </a:r>
            <a:r>
              <a:rPr lang="ru-RU" sz="1800" dirty="0" err="1">
                <a:effectLst/>
              </a:rPr>
              <a:t>токен</a:t>
            </a:r>
            <a:r>
              <a:rPr lang="ru-RU" sz="1800" dirty="0">
                <a:effectLst/>
              </a:rPr>
              <a:t>», «смарт-контракт</a:t>
            </a:r>
            <a:r>
              <a:rPr lang="ru-RU" sz="1800" dirty="0" smtClean="0">
                <a:effectLst/>
              </a:rPr>
              <a:t>»</a:t>
            </a:r>
          </a:p>
          <a:p>
            <a:r>
              <a:rPr lang="ru-RU" sz="1800" dirty="0">
                <a:effectLst/>
              </a:rPr>
              <a:t>установление требований к организации и осуществлению производства, основанного на принципах криптографии в среде распределённых реестров («</a:t>
            </a:r>
            <a:r>
              <a:rPr lang="ru-RU" sz="1800" dirty="0" err="1">
                <a:effectLst/>
              </a:rPr>
              <a:t>майнинг</a:t>
            </a:r>
            <a:r>
              <a:rPr lang="ru-RU" sz="1800" dirty="0">
                <a:effectLst/>
              </a:rPr>
              <a:t>»), включая регистрацию хозяйствующих субъектов, осуществляющих такую деятельность, а также определение порядка её </a:t>
            </a:r>
            <a:r>
              <a:rPr lang="ru-RU" sz="1800" dirty="0" smtClean="0">
                <a:effectLst/>
              </a:rPr>
              <a:t>налогообложения</a:t>
            </a:r>
          </a:p>
          <a:p>
            <a:r>
              <a:rPr lang="ru-RU" sz="1800" dirty="0">
                <a:effectLst/>
              </a:rPr>
              <a:t>регулирование публичного привлечения денежных средств и </a:t>
            </a:r>
            <a:r>
              <a:rPr lang="ru-RU" sz="1800" dirty="0" err="1">
                <a:effectLst/>
              </a:rPr>
              <a:t>криптовалют</a:t>
            </a:r>
            <a:r>
              <a:rPr lang="ru-RU" sz="1800" dirty="0">
                <a:effectLst/>
              </a:rPr>
              <a:t> путём размещения </a:t>
            </a:r>
            <a:r>
              <a:rPr lang="ru-RU" sz="1800" dirty="0" err="1">
                <a:effectLst/>
              </a:rPr>
              <a:t>токенов</a:t>
            </a:r>
            <a:r>
              <a:rPr lang="ru-RU" sz="1800" dirty="0">
                <a:effectLst/>
              </a:rPr>
              <a:t> по аналогии с регулированием первичного размещения ценных бумаг.</a:t>
            </a:r>
            <a:endParaRPr lang="ru-RU" sz="1800" dirty="0" smtClean="0">
              <a:effectLst/>
            </a:endParaRPr>
          </a:p>
          <a:p>
            <a:r>
              <a:rPr lang="ru-RU" sz="1800" dirty="0" smtClean="0">
                <a:effectLst/>
              </a:rPr>
              <a:t>Формирование единого </a:t>
            </a:r>
            <a:r>
              <a:rPr lang="ru-RU" sz="1800" dirty="0">
                <a:effectLst/>
              </a:rPr>
              <a:t>платёжного пространства государств – членов Евразийского экономического союза с применением новых финансовых технологий, в том числе технологии</a:t>
            </a:r>
            <a:endParaRPr lang="ru-RU" sz="1800" dirty="0"/>
          </a:p>
          <a:p>
            <a:r>
              <a:rPr lang="ru-RU" sz="1800" dirty="0"/>
              <a:t>предусмотреть судебную защиту прав граждан в </a:t>
            </a:r>
            <a:r>
              <a:rPr lang="ru-RU" sz="1800" dirty="0" err="1"/>
              <a:t>криптосреде</a:t>
            </a:r>
            <a:r>
              <a:rPr lang="ru-RU" sz="1800" dirty="0"/>
              <a:t> только в тех случаях, когда гражданин осуществлял операции официально, через лицензированные площадки и пр.</a:t>
            </a:r>
          </a:p>
          <a:p>
            <a:r>
              <a:rPr lang="ru-RU" sz="1800" dirty="0"/>
              <a:t>установить постоянно функционирующий информационный портал и печатное издание, которое будет фиксировать любые изменения (потеря лицензии и проч.) в национальной </a:t>
            </a:r>
            <a:r>
              <a:rPr lang="ru-RU" sz="1800" dirty="0" err="1"/>
              <a:t>криптосреде</a:t>
            </a:r>
            <a:endParaRPr lang="ru-RU" sz="1800" dirty="0"/>
          </a:p>
          <a:p>
            <a:r>
              <a:rPr lang="ru-RU" sz="1800" dirty="0"/>
              <a:t>ввести уголовную ответственность за </a:t>
            </a:r>
            <a:r>
              <a:rPr lang="ru-RU" sz="1800" dirty="0" smtClean="0"/>
              <a:t>нелегальный </a:t>
            </a:r>
            <a:r>
              <a:rPr lang="ru-RU" sz="1800" dirty="0"/>
              <a:t>оборот </a:t>
            </a:r>
            <a:r>
              <a:rPr lang="ru-RU" sz="1800" dirty="0" smtClean="0"/>
              <a:t>КВ </a:t>
            </a:r>
            <a:r>
              <a:rPr lang="ru-RU" sz="1800" dirty="0"/>
              <a:t>на профессиональном уровне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3813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</a:rPr>
              <a:t>Перспективы </a:t>
            </a:r>
            <a:r>
              <a:rPr lang="ru-RU" sz="2800" b="1" i="1" dirty="0">
                <a:solidFill>
                  <a:srgbClr val="00B0F0"/>
                </a:solidFill>
              </a:rPr>
              <a:t>легитимации </a:t>
            </a:r>
            <a:r>
              <a:rPr lang="ru-RU" sz="2800" b="1" i="1" dirty="0" err="1">
                <a:solidFill>
                  <a:srgbClr val="00B0F0"/>
                </a:solidFill>
              </a:rPr>
              <a:t>криптовалюты</a:t>
            </a:r>
            <a:r>
              <a:rPr lang="ru-RU" sz="2800" b="1" i="1" dirty="0">
                <a:solidFill>
                  <a:srgbClr val="00B0F0"/>
                </a:solidFill>
              </a:rPr>
              <a:t> и ее возможных правовых форм</a:t>
            </a:r>
            <a:endParaRPr lang="ru-RU" sz="2800" dirty="0">
              <a:solidFill>
                <a:srgbClr val="00B0F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691680" y="1303806"/>
            <a:ext cx="7220310" cy="0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5000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3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856984" cy="4680520"/>
          </a:xfrm>
        </p:spPr>
        <p:txBody>
          <a:bodyPr>
            <a:noAutofit/>
          </a:bodyPr>
          <a:lstStyle/>
          <a:p>
            <a:r>
              <a:rPr lang="ru-RU" sz="2000" dirty="0"/>
              <a:t>определить </a:t>
            </a:r>
            <a:r>
              <a:rPr lang="ru-RU" sz="2000" dirty="0" smtClean="0"/>
              <a:t>КВ, </a:t>
            </a:r>
            <a:r>
              <a:rPr lang="ru-RU" sz="2000" dirty="0"/>
              <a:t>как объект гражданских </a:t>
            </a:r>
            <a:r>
              <a:rPr lang="ru-RU" sz="2000" dirty="0" smtClean="0"/>
              <a:t>прав</a:t>
            </a:r>
            <a:endParaRPr lang="ru-RU" sz="2000" dirty="0"/>
          </a:p>
          <a:p>
            <a:r>
              <a:rPr lang="ru-RU" sz="2000" dirty="0"/>
              <a:t>отграничить КВ</a:t>
            </a:r>
            <a:r>
              <a:rPr lang="ru-RU" sz="2000" dirty="0" smtClean="0"/>
              <a:t> </a:t>
            </a:r>
            <a:r>
              <a:rPr lang="ru-RU" sz="2000" dirty="0"/>
              <a:t>от денежных суррогатов, придав им статус специального платежного средства, включая решение вопроса относительно отнесения их к валютным </a:t>
            </a:r>
            <a:r>
              <a:rPr lang="ru-RU" sz="2000" dirty="0" smtClean="0"/>
              <a:t>ценностям</a:t>
            </a:r>
            <a:endParaRPr lang="ru-RU" sz="2000" dirty="0"/>
          </a:p>
          <a:p>
            <a:r>
              <a:rPr lang="ru-RU" sz="2000" dirty="0"/>
              <a:t>признать КВ</a:t>
            </a:r>
            <a:r>
              <a:rPr lang="ru-RU" sz="2000" dirty="0" smtClean="0"/>
              <a:t> </a:t>
            </a:r>
            <a:r>
              <a:rPr lang="ru-RU" sz="2000" dirty="0"/>
              <a:t>транзакции в качестве самостоятельной формы безналичных </a:t>
            </a:r>
            <a:r>
              <a:rPr lang="ru-RU" sz="2000" dirty="0" smtClean="0"/>
              <a:t>расчетов </a:t>
            </a:r>
            <a:endParaRPr lang="ru-RU" sz="2000" dirty="0"/>
          </a:p>
          <a:p>
            <a:r>
              <a:rPr lang="ru-RU" sz="2000" dirty="0"/>
              <a:t>определить финансовые институты, которые будут уполномочены в качестве провайдеров </a:t>
            </a:r>
            <a:r>
              <a:rPr lang="ru-RU" sz="2000" dirty="0" err="1"/>
              <a:t>криптовалютных</a:t>
            </a:r>
            <a:r>
              <a:rPr lang="ru-RU" sz="2000" dirty="0"/>
              <a:t> </a:t>
            </a:r>
            <a:r>
              <a:rPr lang="ru-RU" sz="2000" dirty="0" smtClean="0"/>
              <a:t>кошельков</a:t>
            </a:r>
            <a:endParaRPr lang="ru-RU" sz="2000" dirty="0"/>
          </a:p>
          <a:p>
            <a:r>
              <a:rPr lang="ru-RU" sz="2000" dirty="0"/>
              <a:t>признать операции по переводу КВ</a:t>
            </a:r>
            <a:r>
              <a:rPr lang="ru-RU" sz="2000" dirty="0" smtClean="0"/>
              <a:t> </a:t>
            </a:r>
            <a:r>
              <a:rPr lang="ru-RU" sz="2000" dirty="0"/>
              <a:t>в качестве платежной </a:t>
            </a:r>
            <a:r>
              <a:rPr lang="ru-RU" sz="2000" dirty="0" smtClean="0"/>
              <a:t>услуги</a:t>
            </a:r>
            <a:endParaRPr lang="ru-RU" sz="2000" dirty="0"/>
          </a:p>
          <a:p>
            <a:r>
              <a:rPr lang="ru-RU" sz="2000" dirty="0"/>
              <a:t>предусмотреть возможность использования КВ</a:t>
            </a:r>
            <a:r>
              <a:rPr lang="ru-RU" sz="2000" dirty="0" smtClean="0"/>
              <a:t> </a:t>
            </a:r>
            <a:r>
              <a:rPr lang="ru-RU" sz="2000" dirty="0"/>
              <a:t>в качестве денежных измерителей для целей бухгалтерского учета, а также установления официальных котировок КВ</a:t>
            </a:r>
            <a:r>
              <a:rPr lang="ru-RU" sz="2000" dirty="0" smtClean="0"/>
              <a:t> </a:t>
            </a:r>
            <a:r>
              <a:rPr lang="ru-RU" sz="2000" dirty="0"/>
              <a:t>по отношению к национальным валютам, в частности к </a:t>
            </a:r>
            <a:r>
              <a:rPr lang="ru-RU" sz="2000" dirty="0" smtClean="0"/>
              <a:t>рублю</a:t>
            </a:r>
            <a:endParaRPr lang="ru-RU" sz="2000" dirty="0"/>
          </a:p>
          <a:p>
            <a:r>
              <a:rPr lang="ru-RU" sz="2000" dirty="0"/>
              <a:t>определить  порядок налогообложения операций с КВ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/>
              <a:t>предусмотреть возможность создания бюджетного фонда КВ</a:t>
            </a:r>
            <a:r>
              <a:rPr lang="ru-RU" sz="2000" dirty="0" smtClean="0"/>
              <a:t> </a:t>
            </a:r>
            <a:r>
              <a:rPr lang="ru-RU" sz="2000" dirty="0"/>
              <a:t>в составе бюджетной системы, или как вариант – государственного внебюджетного КВ</a:t>
            </a:r>
            <a:r>
              <a:rPr lang="ru-RU" sz="2000" dirty="0" smtClean="0"/>
              <a:t> </a:t>
            </a:r>
            <a:r>
              <a:rPr lang="ru-RU" sz="2000" dirty="0"/>
              <a:t>фонда.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64219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Организационные </a:t>
            </a:r>
            <a:r>
              <a:rPr lang="ru-RU" sz="3200" b="1" i="1" dirty="0">
                <a:solidFill>
                  <a:srgbClr val="FFFF00"/>
                </a:solidFill>
              </a:rPr>
              <a:t>предпосылки и направления законодательного урегулирования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криптосферы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КВ - это эмитированные </a:t>
            </a:r>
            <a:r>
              <a:rPr lang="ru-RU" sz="2800" dirty="0"/>
              <a:t>и введенные в обращение лицами частного права с использованием информационных технологий электронные знаки стоимости (расчетные знаки), выраженные в определенных денежных единицах, которые обращаются в форме электронных документов (сообщений), содержащих зашифрованную информацию о переводе таких знаков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Криптовалюта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как объект гражданских прав</a:t>
            </a:r>
          </a:p>
        </p:txBody>
      </p:sp>
    </p:spTree>
    <p:extLst>
      <p:ext uri="{BB962C8B-B14F-4D97-AF65-F5344CB8AC3E}">
        <p14:creationId xmlns:p14="http://schemas.microsoft.com/office/powerpoint/2010/main" val="28355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ru-RU" sz="2800" dirty="0"/>
              <a:t>под объектом налога определять доход (прибыль) от сделок купли-продажи, совершаемых с использованием </a:t>
            </a:r>
            <a:r>
              <a:rPr lang="ru-RU" sz="2800" dirty="0" smtClean="0"/>
              <a:t>КВ </a:t>
            </a:r>
          </a:p>
          <a:p>
            <a:r>
              <a:rPr lang="ru-RU" sz="2800" dirty="0" smtClean="0"/>
              <a:t>при </a:t>
            </a:r>
            <a:r>
              <a:rPr lang="ru-RU" sz="2800" dirty="0"/>
              <a:t>наличии официального курса </a:t>
            </a:r>
            <a:r>
              <a:rPr lang="ru-RU" sz="2800" dirty="0" smtClean="0"/>
              <a:t>КВ, </a:t>
            </a:r>
            <a:r>
              <a:rPr lang="ru-RU" sz="2800" dirty="0"/>
              <a:t>выраженного в национальной валюте такой курс также может быть использован при определении дохода для целей </a:t>
            </a:r>
            <a:r>
              <a:rPr lang="ru-RU" sz="2800" dirty="0" smtClean="0"/>
              <a:t>налогообложения</a:t>
            </a:r>
          </a:p>
          <a:p>
            <a:r>
              <a:rPr lang="ru-RU" sz="2800" dirty="0" smtClean="0"/>
              <a:t>формирование </a:t>
            </a:r>
            <a:r>
              <a:rPr lang="ru-RU" sz="2800" dirty="0"/>
              <a:t>обособленного </a:t>
            </a:r>
            <a:r>
              <a:rPr lang="ru-RU" sz="2800" dirty="0" err="1"/>
              <a:t>криптовалютного</a:t>
            </a:r>
            <a:r>
              <a:rPr lang="ru-RU" sz="2800" dirty="0"/>
              <a:t> фонда, предназначенного для аккумулирования «цифрового золота»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0" cy="9144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FF99"/>
                </a:solidFill>
              </a:rPr>
              <a:t>Налоговые последствия </a:t>
            </a:r>
            <a:r>
              <a:rPr lang="ru-RU" sz="3600" b="1" dirty="0">
                <a:solidFill>
                  <a:srgbClr val="66FF99"/>
                </a:solidFill>
              </a:rPr>
              <a:t>операций с </a:t>
            </a:r>
            <a:r>
              <a:rPr lang="ru-RU" sz="3600" b="1" dirty="0" err="1">
                <a:solidFill>
                  <a:srgbClr val="66FF99"/>
                </a:solidFill>
              </a:rPr>
              <a:t>криптовалютой</a:t>
            </a:r>
            <a:endParaRPr lang="ru-RU" sz="3600" b="1" dirty="0">
              <a:solidFill>
                <a:srgbClr val="66FF99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547664" y="1556792"/>
            <a:ext cx="7220310" cy="0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5000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6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1383" y="419156"/>
            <a:ext cx="6353727" cy="10280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algn="r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ru-RU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Цифровая экономика</a:t>
            </a:r>
            <a:endParaRPr lang="ru-RU" sz="4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892" y="3789040"/>
            <a:ext cx="8861671" cy="267765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- </a:t>
            </a:r>
            <a:r>
              <a:rPr lang="ru-RU" sz="2800" b="1" dirty="0"/>
              <a:t>это трансформационный процесс, вызванный прогрессом в области информационно-коммуникационных технологий (ИКТ), который сделал технологию более дешевой и мощной, изменив бизнес-процессы и укрепив инновации во всех секторах экономики, включая традиционные </a:t>
            </a:r>
            <a:r>
              <a:rPr lang="ru-RU" sz="2800" b="1" dirty="0" smtClean="0"/>
              <a:t>отрасли</a:t>
            </a:r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64306" y="997071"/>
            <a:ext cx="7577017" cy="288957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5000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09714"/>
            <a:ext cx="4384983" cy="264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8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8" cy="4176464"/>
          </a:xfrm>
        </p:spPr>
        <p:txBody>
          <a:bodyPr>
            <a:normAutofit/>
          </a:bodyPr>
          <a:lstStyle/>
          <a:p>
            <a:r>
              <a:rPr lang="ru-RU" sz="2800" dirty="0"/>
              <a:t>включить операции с </a:t>
            </a:r>
            <a:r>
              <a:rPr lang="ru-RU" sz="2800" dirty="0" smtClean="0"/>
              <a:t>КВ </a:t>
            </a:r>
            <a:r>
              <a:rPr lang="ru-RU" sz="2800" dirty="0"/>
              <a:t>в перечень операций с денежными средствами или иным имуществом, подлежащие обязательному контролю (Федеральный закон № 115-ФЗ)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Значение операций КВ </a:t>
            </a:r>
            <a:br>
              <a:rPr lang="ru-RU" b="1" dirty="0" smtClean="0"/>
            </a:br>
            <a:r>
              <a:rPr lang="ru-RU" b="1" dirty="0" smtClean="0">
                <a:solidFill>
                  <a:srgbClr val="FF99CC"/>
                </a:solidFill>
              </a:rPr>
              <a:t>для Национальной </a:t>
            </a:r>
            <a:r>
              <a:rPr lang="ru-RU" b="1" dirty="0">
                <a:solidFill>
                  <a:srgbClr val="FF99CC"/>
                </a:solidFill>
              </a:rPr>
              <a:t>системы </a:t>
            </a:r>
            <a:r>
              <a:rPr lang="ru-RU" b="1" dirty="0" smtClean="0">
                <a:solidFill>
                  <a:srgbClr val="FF99CC"/>
                </a:solidFill>
              </a:rPr>
              <a:t/>
            </a:r>
            <a:br>
              <a:rPr lang="ru-RU" b="1" dirty="0" smtClean="0">
                <a:solidFill>
                  <a:srgbClr val="FF99CC"/>
                </a:solidFill>
              </a:rPr>
            </a:br>
            <a:r>
              <a:rPr lang="ru-RU" b="1" dirty="0" smtClean="0">
                <a:solidFill>
                  <a:srgbClr val="FF99CC"/>
                </a:solidFill>
              </a:rPr>
              <a:t>ПОД/ФТ/ФРОМУ</a:t>
            </a:r>
            <a:endParaRPr lang="ru-RU" b="1" dirty="0">
              <a:solidFill>
                <a:srgbClr val="FF99CC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63688" y="332656"/>
            <a:ext cx="7220310" cy="0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5000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C:\Users\admin\Documents\%D0%9B%D0%B0%D0%B1%D0%BE%D1%80\%D1%81%D0%B5%D1%82%D0%B5%D0%B2%D0%BE%D0%B9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admin\Documents\%D0%9B%D0%B0%D0%B1%D0%BE%D1%80\%D1%81%D0%B5%D1%82%D0%B5%D0%B2%D0%BE%D0%B9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246" y="365126"/>
            <a:ext cx="851095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Среднегодовой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рост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выручки ТНК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899743" y="2133597"/>
            <a:ext cx="1623647" cy="29659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14%</a:t>
            </a:r>
            <a:endParaRPr lang="ru-RU" sz="2800" b="1" dirty="0"/>
          </a:p>
        </p:txBody>
      </p:sp>
      <p:sp>
        <p:nvSpPr>
          <p:cNvPr id="5" name="Стрелка вверх 4"/>
          <p:cNvSpPr/>
          <p:nvPr/>
        </p:nvSpPr>
        <p:spPr>
          <a:xfrm>
            <a:off x="4067908" y="4419596"/>
            <a:ext cx="1728228" cy="809603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3 %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7005091" y="4841629"/>
            <a:ext cx="1019907" cy="257906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38090" y="708114"/>
            <a:ext cx="7220310" cy="0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5000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80646" y="5545015"/>
            <a:ext cx="2497015" cy="750277"/>
          </a:xfrm>
          <a:prstGeom prst="round2Diag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Цифровые фирмы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98708" y="5545013"/>
            <a:ext cx="2497568" cy="1066800"/>
          </a:xfrm>
          <a:prstGeom prst="roundRect">
            <a:avLst/>
          </a:prstGeom>
          <a:solidFill>
            <a:srgbClr val="C0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ИТ и телекоммуникации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8245" y="5545013"/>
            <a:ext cx="2133601" cy="63304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Другие ТНК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6981645" y="3789040"/>
            <a:ext cx="1066800" cy="808892"/>
          </a:xfrm>
          <a:prstGeom prst="wedgeEllipseCallou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0,2%</a:t>
            </a:r>
          </a:p>
        </p:txBody>
      </p:sp>
    </p:spTree>
    <p:extLst>
      <p:ext uri="{BB962C8B-B14F-4D97-AF65-F5344CB8AC3E}">
        <p14:creationId xmlns:p14="http://schemas.microsoft.com/office/powerpoint/2010/main" val="8757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08912" cy="4968552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55576" y="1340768"/>
            <a:ext cx="2016224" cy="201622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79712" y="1700808"/>
            <a:ext cx="1728192" cy="165618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75856" y="2210970"/>
            <a:ext cx="1224136" cy="116817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139952" y="2348880"/>
            <a:ext cx="1080120" cy="104411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435679" y="2724962"/>
            <a:ext cx="504056" cy="50405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40270" y="2868823"/>
            <a:ext cx="216024" cy="24302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236024" y="2795055"/>
            <a:ext cx="360040" cy="36386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91680" y="3356992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843808" y="3392996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887924" y="3356992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80012" y="3392996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687707" y="3229018"/>
            <a:ext cx="0" cy="1748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416044" y="3158924"/>
            <a:ext cx="0" cy="1818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148282" y="3122920"/>
            <a:ext cx="0" cy="1854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1560" y="4941169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Глобальные долговые обязательства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$164T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1760" y="4966356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Все деньги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$83.6T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83868" y="4977172"/>
            <a:ext cx="1008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Биржи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$77.66T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59614" y="4977172"/>
            <a:ext cx="960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Наличные деньги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$31T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1663" y="4977172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Золото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$8.2T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11988" y="4977172"/>
            <a:ext cx="1008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Фирма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Apple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$598B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62027" y="4991445"/>
            <a:ext cx="988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Bitcoin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$105B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1520" y="6432430"/>
            <a:ext cx="56882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* По материалам доклада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П.Пуляева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u="sng" dirty="0">
                <a:latin typeface="Times New Roman" pitchFamily="18" charset="0"/>
                <a:cs typeface="Times New Roman" pitchFamily="18" charset="0"/>
                <a:hlinkClick r:id="rId2"/>
              </a:rPr>
              <a:t>https://goo.gl/Zgj55n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5819" y="476671"/>
            <a:ext cx="6647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Деньги в мире (в долларах США)*</a:t>
            </a:r>
          </a:p>
        </p:txBody>
      </p:sp>
    </p:spTree>
    <p:extLst>
      <p:ext uri="{BB962C8B-B14F-4D97-AF65-F5344CB8AC3E}">
        <p14:creationId xmlns:p14="http://schemas.microsoft.com/office/powerpoint/2010/main" val="5257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8784976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043608" y="4323356"/>
            <a:ext cx="7831941" cy="3556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43608" y="4358923"/>
            <a:ext cx="7831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2013	        2014 	 2015	             2016	 	2017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$1.5B	       $7.1B	  $4B	           $11.3B 	               $177B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8	          29   	   33	               69		  392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7" y="6309320"/>
            <a:ext cx="4644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материалам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сайта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oinmarketcap.com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04664"/>
            <a:ext cx="86240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Динамика капитализации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криптовалют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 млрд. долларов США)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рост их количества</a:t>
            </a:r>
            <a:endParaRPr lang="ru-RU" sz="3200" b="1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871526" y="3720843"/>
            <a:ext cx="820155" cy="6436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238380" y="2924944"/>
            <a:ext cx="1060704" cy="13795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3676002" y="3426739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5157265" y="2132856"/>
            <a:ext cx="1060704" cy="21716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6660233" y="1431623"/>
            <a:ext cx="2215316" cy="28917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2636912"/>
            <a:ext cx="8928992" cy="4716739"/>
          </a:xfrm>
        </p:spPr>
        <p:txBody>
          <a:bodyPr>
            <a:normAutofit/>
          </a:bodyPr>
          <a:lstStyle/>
          <a:p>
            <a:r>
              <a:rPr lang="ru-RU" sz="2000" dirty="0"/>
              <a:t>Использование </a:t>
            </a:r>
            <a:r>
              <a:rPr lang="ru-RU" sz="2000" dirty="0" smtClean="0"/>
              <a:t>КВ </a:t>
            </a:r>
            <a:r>
              <a:rPr lang="ru-RU" sz="2000" dirty="0"/>
              <a:t>не обеспечено </a:t>
            </a:r>
            <a:r>
              <a:rPr lang="ru-RU" sz="2000" dirty="0" smtClean="0"/>
              <a:t>активами</a:t>
            </a:r>
          </a:p>
          <a:p>
            <a:r>
              <a:rPr lang="ru-RU" sz="2000" dirty="0"/>
              <a:t>Отсутствует единый порядок регулирования выпуска (эмиссии) </a:t>
            </a:r>
            <a:r>
              <a:rPr lang="ru-RU" sz="2000" dirty="0" smtClean="0"/>
              <a:t>КВ</a:t>
            </a:r>
          </a:p>
          <a:p>
            <a:r>
              <a:rPr lang="ru-RU" sz="2000" dirty="0"/>
              <a:t>Отсутствует юридически обязанный по </a:t>
            </a:r>
            <a:r>
              <a:rPr lang="ru-RU" sz="2000" dirty="0" smtClean="0"/>
              <a:t>КВ субъект</a:t>
            </a:r>
          </a:p>
          <a:p>
            <a:r>
              <a:rPr lang="ru-RU" sz="2000" dirty="0"/>
              <a:t>Транзакции, связанные с </a:t>
            </a:r>
            <a:r>
              <a:rPr lang="ru-RU" sz="2000" dirty="0" smtClean="0"/>
              <a:t>КВ, </a:t>
            </a:r>
            <a:r>
              <a:rPr lang="ru-RU" sz="2000" dirty="0"/>
              <a:t>обладают достаточной степенью </a:t>
            </a:r>
            <a:r>
              <a:rPr lang="ru-RU" sz="2000" dirty="0" smtClean="0"/>
              <a:t>анонимности</a:t>
            </a:r>
          </a:p>
          <a:p>
            <a:r>
              <a:rPr lang="ru-RU" sz="2000" dirty="0" smtClean="0"/>
              <a:t>КВ законодательно </a:t>
            </a:r>
            <a:r>
              <a:rPr lang="ru-RU" sz="2000" dirty="0"/>
              <a:t>не является предметом </a:t>
            </a:r>
            <a:r>
              <a:rPr lang="ru-RU" sz="2000" dirty="0" smtClean="0"/>
              <a:t>преступлений</a:t>
            </a:r>
          </a:p>
          <a:p>
            <a:r>
              <a:rPr lang="ru-RU" sz="2000" dirty="0" smtClean="0"/>
              <a:t>Возможности интернет-площадок в </a:t>
            </a:r>
            <a:r>
              <a:rPr lang="ru-RU" sz="2000" dirty="0"/>
              <a:t>так называемом теневом интернете (</a:t>
            </a:r>
            <a:r>
              <a:rPr lang="en-US" sz="2000" dirty="0" err="1"/>
              <a:t>Darknet</a:t>
            </a:r>
            <a:r>
              <a:rPr lang="ru-RU" sz="2000" dirty="0" smtClean="0"/>
              <a:t>)</a:t>
            </a:r>
          </a:p>
          <a:p>
            <a:r>
              <a:rPr lang="ru-RU" sz="2000" dirty="0" err="1" smtClean="0"/>
              <a:t>Криптовалюты</a:t>
            </a:r>
            <a:r>
              <a:rPr lang="ru-RU" sz="2000" dirty="0" smtClean="0"/>
              <a:t> могут использоваться для приобретения запрещенных веществ, материалов и предметов, в том числе наркотиков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001000" cy="15841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Факторы угроз </a:t>
            </a:r>
            <a:r>
              <a:rPr lang="ru-RU" sz="3200" b="1" dirty="0">
                <a:solidFill>
                  <a:srgbClr val="00B0F0"/>
                </a:solidFill>
              </a:rPr>
              <a:t>общественной безопасности, возникающие при использовании </a:t>
            </a:r>
            <a:r>
              <a:rPr lang="ru-RU" sz="3200" b="1" dirty="0" err="1">
                <a:solidFill>
                  <a:srgbClr val="00B0F0"/>
                </a:solidFill>
              </a:rPr>
              <a:t>криптовалют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66370"/>
            <a:ext cx="2846090" cy="170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3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32856"/>
            <a:ext cx="7924800" cy="4925144"/>
          </a:xfrm>
        </p:spPr>
        <p:txBody>
          <a:bodyPr>
            <a:normAutofit lnSpcReduction="10000"/>
          </a:bodyPr>
          <a:lstStyle/>
          <a:p>
            <a:pPr algn="just"/>
            <a:endParaRPr lang="ru-RU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ФАТФ</a:t>
            </a:r>
            <a:r>
              <a:rPr lang="ru-RU" sz="2400" dirty="0" smtClean="0"/>
              <a:t>  - рекомендация № 15: цифровой виртуальный актив </a:t>
            </a:r>
            <a:r>
              <a:rPr lang="ru-RU" sz="2400" dirty="0"/>
              <a:t>– это цифровое выражение ценности, которое может цифровым образом обращаться или переводиться и может быть использовано для целей платежа или </a:t>
            </a:r>
            <a:r>
              <a:rPr lang="ru-RU" sz="2400" dirty="0" smtClean="0"/>
              <a:t>инвестиций.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Всемирный </a:t>
            </a:r>
            <a:r>
              <a:rPr lang="ru-RU" sz="2400" b="1" dirty="0">
                <a:solidFill>
                  <a:srgbClr val="FF0000"/>
                </a:solidFill>
              </a:rPr>
              <a:t>банк</a:t>
            </a:r>
            <a:r>
              <a:rPr lang="ru-RU" sz="2400" dirty="0"/>
              <a:t> </a:t>
            </a:r>
            <a:r>
              <a:rPr lang="ru-RU" sz="2400" dirty="0" smtClean="0"/>
              <a:t>в 2018 г. подтвердил</a:t>
            </a:r>
            <a:r>
              <a:rPr lang="ru-RU" sz="2400" dirty="0"/>
              <a:t>, что несмотря на осознание высокого потенциала новых </a:t>
            </a:r>
            <a:r>
              <a:rPr lang="ru-RU" sz="2400" dirty="0" smtClean="0"/>
              <a:t>технологий (</a:t>
            </a:r>
            <a:r>
              <a:rPr lang="ru-RU" sz="2400" dirty="0" err="1" smtClean="0"/>
              <a:t>блокчейн</a:t>
            </a:r>
            <a:r>
              <a:rPr lang="ru-RU" sz="2400" dirty="0" smtClean="0"/>
              <a:t> и др.) все еще существуют риски, связанные </a:t>
            </a:r>
            <a:r>
              <a:rPr lang="ru-RU" sz="2400" dirty="0"/>
              <a:t>с </a:t>
            </a:r>
            <a:r>
              <a:rPr lang="ru-RU" sz="2400" dirty="0" smtClean="0"/>
              <a:t>их использованием, </a:t>
            </a:r>
            <a:r>
              <a:rPr lang="ru-RU" sz="2400" dirty="0"/>
              <a:t>включая случаи мошенничества, отмывания денежных средств, финансирования терроризма, </a:t>
            </a:r>
            <a:r>
              <a:rPr lang="ru-RU" sz="2400" dirty="0" smtClean="0"/>
              <a:t>причинения вреда </a:t>
            </a:r>
            <a:r>
              <a:rPr lang="ru-RU" sz="2400" dirty="0"/>
              <a:t>окружающей среде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777" y="620688"/>
            <a:ext cx="50405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Определение </a:t>
            </a:r>
            <a:r>
              <a:rPr lang="ru-RU" dirty="0" err="1">
                <a:solidFill>
                  <a:srgbClr val="FFFF00"/>
                </a:solidFill>
              </a:rPr>
              <a:t>криптовалюты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050" name="Picture 2" descr="C:\Users\admin\Documents\Лабор\сетевой\Bitcoin-chto-e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08006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6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468176"/>
              </p:ext>
            </p:extLst>
          </p:nvPr>
        </p:nvGraphicFramePr>
        <p:xfrm>
          <a:off x="23446" y="1196752"/>
          <a:ext cx="889248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88924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Ситуация с </a:t>
            </a:r>
            <a:r>
              <a:rPr lang="ru-RU" sz="3600" b="1" dirty="0" smtClean="0">
                <a:effectLst/>
              </a:rPr>
              <a:t>контролем </a:t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над </a:t>
            </a:r>
            <a:r>
              <a:rPr lang="ru-RU" sz="3600" b="1" dirty="0" err="1">
                <a:effectLst/>
              </a:rPr>
              <a:t>криптовалютами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574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949280"/>
            <a:ext cx="8208912" cy="90872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Указ </a:t>
            </a:r>
            <a:r>
              <a:rPr lang="ru-RU" b="1" dirty="0"/>
              <a:t>Президента РФ от 7 мая 2018 г. № 204  «О национальных целях и стратегических задачах развития Российской Федерации на период до 2024 года»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140794"/>
            <a:ext cx="65024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10593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Программа «Цифровая экономика Российской Федерации», утвержденная распоряжением Правительства РФ от 28.07.2017 №1632-р</a:t>
            </a:r>
          </a:p>
        </p:txBody>
      </p:sp>
    </p:spTree>
    <p:extLst>
      <p:ext uri="{BB962C8B-B14F-4D97-AF65-F5344CB8AC3E}">
        <p14:creationId xmlns:p14="http://schemas.microsoft.com/office/powerpoint/2010/main" val="26488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198</TotalTime>
  <Words>965</Words>
  <Application>Microsoft Office PowerPoint</Application>
  <PresentationFormat>Экран (4:3)</PresentationFormat>
  <Paragraphs>113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Palatino Linotype</vt:lpstr>
      <vt:lpstr>Times New Roman</vt:lpstr>
      <vt:lpstr>Wingdings</vt:lpstr>
      <vt:lpstr>Базовая</vt:lpstr>
      <vt:lpstr>Презентация PowerPoint</vt:lpstr>
      <vt:lpstr>Презентация PowerPoint</vt:lpstr>
      <vt:lpstr>Среднегодовой рост выручки ТНК</vt:lpstr>
      <vt:lpstr>Презентация PowerPoint</vt:lpstr>
      <vt:lpstr>Презентация PowerPoint</vt:lpstr>
      <vt:lpstr>Факторы угроз общественной безопасности, возникающие при использовании криптовалют</vt:lpstr>
      <vt:lpstr>Определение криптовалюты </vt:lpstr>
      <vt:lpstr>Ситуация с контролем  над криптовалютами</vt:lpstr>
      <vt:lpstr>Презентация PowerPoint</vt:lpstr>
      <vt:lpstr>Мировой опыт правового регулирования AML\CTF через биткоин</vt:lpstr>
      <vt:lpstr>Правовой режим цифровой валюты зарубежный опыт</vt:lpstr>
      <vt:lpstr>Законопроекты по криптовалюте</vt:lpstr>
      <vt:lpstr>Проект федерального закона  «Об альтернативных способах привлечения инвестирования (краудфандинге)»</vt:lpstr>
      <vt:lpstr>Проект федерального закона 419059-7  «О цифровых финансовых активах  и о внесении изменений в отдельные законодательные акты Российской Федерации»</vt:lpstr>
      <vt:lpstr>Законопроект № 424632-7  «О внесении изменений в части первую, вторую, и четвертую Гражданского кодекса Российской Федерации»</vt:lpstr>
      <vt:lpstr>Перспективы легитимации криптовалюты и ее возможных правовых форм</vt:lpstr>
      <vt:lpstr>Организационные предпосылки и направления законодательного урегулирования криптосферы </vt:lpstr>
      <vt:lpstr>Криптовалюта как объект гражданских прав</vt:lpstr>
      <vt:lpstr>Налоговые последствия операций с криптовалютой</vt:lpstr>
      <vt:lpstr>Значение операций КВ  для Национальной системы  ПОД/ФТ/ФРОМУ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Антикор5</dc:creator>
  <cp:lastModifiedBy>Илья</cp:lastModifiedBy>
  <cp:revision>29</cp:revision>
  <dcterms:created xsi:type="dcterms:W3CDTF">2018-10-29T12:49:28Z</dcterms:created>
  <dcterms:modified xsi:type="dcterms:W3CDTF">2018-11-11T15:09:00Z</dcterms:modified>
</cp:coreProperties>
</file>