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0" autoAdjust="0"/>
  </p:normalViewPr>
  <p:slideViewPr>
    <p:cSldViewPr snapToGrid="0">
      <p:cViewPr varScale="1">
        <p:scale>
          <a:sx n="62" d="100"/>
          <a:sy n="62" d="100"/>
        </p:scale>
        <p:origin x="15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328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5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9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3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0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4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4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6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4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2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0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CEBFBE-1F26-4D95-88B4-1A3CBE7128A9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751A39-6E97-45FA-9979-6041BF5D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8EB7C-663B-401D-AF19-241986939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2101577"/>
            <a:ext cx="8495071" cy="2485096"/>
          </a:xfrm>
        </p:spPr>
        <p:txBody>
          <a:bodyPr>
            <a:noAutofit/>
          </a:bodyPr>
          <a:lstStyle/>
          <a:p>
            <a:r>
              <a:rPr lang="ru-RU" sz="3600" b="1" dirty="0"/>
              <a:t>Системные риски цифровизации экономики и создания смарт-филиалов банков (международные аспекты)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EC7FE3-6055-4057-9592-EEA360CB9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4238" y="5117976"/>
            <a:ext cx="6219762" cy="125419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Логинов Борис Борисович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к.э.н., профессор кафедры Мировой экономики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Дипломатической академии МИД РФ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563C5-D4BC-4D9E-A160-290F9668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1715" y="1112928"/>
            <a:ext cx="3954597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6B168-BB14-4616-B5B0-79E1FD1F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5" y="858184"/>
            <a:ext cx="8362335" cy="1135625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Проблемные места цифровизации, создающие риски совершения преступлений-предикатов и ОД/ФТ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09648-4314-4326-8063-38591EDE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65" y="1993809"/>
            <a:ext cx="8362335" cy="42327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низкая степень готовности и унификации правового и технического инструментария в странах мира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недостаточный уровень доверия и практического взаимодействия между правоохранительными органами разных стран по борьбе с киберпреступностью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низкая финансовая цифровая грамотность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международное санкционное противостояние, вовлекающее в систему рисков, надзора и борьбы с ОД/ФТ субъектов, которые не являются преступниками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760F320-3D8C-4C91-A84C-7945ED44A872}"/>
              </a:ext>
            </a:extLst>
          </p:cNvPr>
          <p:cNvCxnSpPr/>
          <p:nvPr/>
        </p:nvCxnSpPr>
        <p:spPr>
          <a:xfrm>
            <a:off x="943897" y="1873045"/>
            <a:ext cx="7875638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94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0C55E-6F61-4F97-98D5-418183B3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29026"/>
            <a:ext cx="8161866" cy="8291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Документы, которые требуются для открытия банковского счета, % от 124 юрисдикций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84D8F-3A5B-4556-92B9-EC9F24D26F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132" y="858184"/>
            <a:ext cx="8161867" cy="3128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4C2FA-547C-4EFA-9A80-DD02CB9E5D48}"/>
              </a:ext>
            </a:extLst>
          </p:cNvPr>
          <p:cNvSpPr txBox="1"/>
          <p:nvPr/>
        </p:nvSpPr>
        <p:spPr>
          <a:xfrm>
            <a:off x="1850035" y="3986258"/>
            <a:ext cx="7109639" cy="25540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b="1" dirty="0"/>
              <a:t>Выданный государством документ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Любая форма идентификатора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Доказательство гражданства или юридического статуса</a:t>
            </a:r>
          </a:p>
          <a:p>
            <a:pPr algn="r"/>
            <a:endParaRPr lang="ru-RU" b="1" dirty="0"/>
          </a:p>
          <a:p>
            <a:pPr algn="r"/>
            <a:r>
              <a:rPr lang="ru-RU" b="1" dirty="0"/>
              <a:t>Доказательство </a:t>
            </a:r>
            <a:r>
              <a:rPr lang="ru-RU" b="1" dirty="0" err="1"/>
              <a:t>местопроживания</a:t>
            </a:r>
            <a:r>
              <a:rPr lang="ru-RU" b="1" dirty="0"/>
              <a:t> (адреса)</a:t>
            </a:r>
          </a:p>
          <a:p>
            <a:pPr algn="r"/>
            <a:endParaRPr lang="ru-RU" b="1" dirty="0"/>
          </a:p>
          <a:p>
            <a:pPr algn="r"/>
            <a:r>
              <a:rPr lang="ru-RU" b="1" dirty="0"/>
              <a:t>Доказательство наличия дохода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Доказательство наличия работы 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Другие документы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3D3346-2721-4B66-A7F0-B99CD6C61B6A}"/>
              </a:ext>
            </a:extLst>
          </p:cNvPr>
          <p:cNvSpPr/>
          <p:nvPr/>
        </p:nvSpPr>
        <p:spPr>
          <a:xfrm>
            <a:off x="2650212" y="6248115"/>
            <a:ext cx="6493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Source</a:t>
            </a:r>
            <a:r>
              <a:rPr lang="ru-RU" sz="1600" dirty="0"/>
              <a:t>: 2017 </a:t>
            </a:r>
            <a:r>
              <a:rPr lang="ru-RU" sz="1600" dirty="0" err="1"/>
              <a:t>Global</a:t>
            </a:r>
            <a:r>
              <a:rPr lang="ru-RU" sz="1600" dirty="0"/>
              <a:t> </a:t>
            </a:r>
            <a:r>
              <a:rPr lang="ru-RU" sz="1600" dirty="0" err="1"/>
              <a:t>Financial</a:t>
            </a:r>
            <a:r>
              <a:rPr lang="ru-RU" sz="1600" dirty="0"/>
              <a:t> </a:t>
            </a:r>
            <a:r>
              <a:rPr lang="ru-RU" sz="1600" dirty="0" err="1"/>
              <a:t>Inclusion</a:t>
            </a:r>
            <a:r>
              <a:rPr lang="ru-RU" sz="1600" dirty="0"/>
              <a:t> &amp; </a:t>
            </a:r>
            <a:r>
              <a:rPr lang="ru-RU" sz="1600" dirty="0" err="1"/>
              <a:t>Consumer</a:t>
            </a:r>
            <a:r>
              <a:rPr lang="ru-RU" sz="1600" dirty="0"/>
              <a:t> </a:t>
            </a:r>
            <a:r>
              <a:rPr lang="ru-RU" sz="1600" dirty="0" err="1"/>
              <a:t>Protection</a:t>
            </a:r>
            <a:r>
              <a:rPr lang="ru-RU" sz="1600" dirty="0"/>
              <a:t> (FICP) </a:t>
            </a:r>
            <a:r>
              <a:rPr lang="ru-RU" sz="1600" dirty="0" err="1"/>
              <a:t>Survey</a:t>
            </a:r>
            <a:r>
              <a:rPr lang="ru-RU" sz="1600" dirty="0"/>
              <a:t>, WBG. 124 </a:t>
            </a:r>
            <a:r>
              <a:rPr lang="ru-RU" sz="1600" dirty="0" err="1"/>
              <a:t>jurisdictions</a:t>
            </a:r>
            <a:r>
              <a:rPr lang="ru-RU" sz="1600" dirty="0"/>
              <a:t> </a:t>
            </a:r>
            <a:r>
              <a:rPr lang="ru-RU" sz="1600" dirty="0" err="1"/>
              <a:t>participated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survey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072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AEB88-826D-4CDF-9CCE-339EC2FE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32" y="0"/>
            <a:ext cx="6961239" cy="107663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Смарт-филиалы банков – новая форма банковской деятельности</a:t>
            </a:r>
          </a:p>
        </p:txBody>
      </p:sp>
      <p:pic>
        <p:nvPicPr>
          <p:cNvPr id="5" name="Объект 4" descr="Изображение выглядит как внутренний, пол, стена, ванная&#10;&#10;Описание создано автоматически">
            <a:extLst>
              <a:ext uri="{FF2B5EF4-FFF2-40B4-BE49-F238E27FC236}">
                <a16:creationId xmlns:a16="http://schemas.microsoft.com/office/drawing/2014/main" id="{894EC1CD-CFAD-4600-94AB-D45E72611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09" y="980767"/>
            <a:ext cx="8155284" cy="437876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4FFD5A-2C9C-4598-A3A1-645836BABDA2}"/>
              </a:ext>
            </a:extLst>
          </p:cNvPr>
          <p:cNvSpPr/>
          <p:nvPr/>
        </p:nvSpPr>
        <p:spPr>
          <a:xfrm>
            <a:off x="1533832" y="5371421"/>
            <a:ext cx="7610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последние 10 лет в США закрылось 10 тыс. территориальных банковских офисов,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среднем по 3 филиала в день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A5F31-6301-407D-A171-C427E2E1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383" y="77878"/>
            <a:ext cx="8014383" cy="62742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Страновые различия в развитии цифрового банкинга,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% от клиентской базы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3A017AB-7C48-4F04-9221-7948A6C88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36885"/>
              </p:ext>
            </p:extLst>
          </p:nvPr>
        </p:nvGraphicFramePr>
        <p:xfrm>
          <a:off x="0" y="705298"/>
          <a:ext cx="9144000" cy="575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432">
                  <a:extLst>
                    <a:ext uri="{9D8B030D-6E8A-4147-A177-3AD203B41FA5}">
                      <a16:colId xmlns:a16="http://schemas.microsoft.com/office/drawing/2014/main" val="1262374587"/>
                    </a:ext>
                  </a:extLst>
                </a:gridCol>
                <a:gridCol w="1499715">
                  <a:extLst>
                    <a:ext uri="{9D8B030D-6E8A-4147-A177-3AD203B41FA5}">
                      <a16:colId xmlns:a16="http://schemas.microsoft.com/office/drawing/2014/main" val="3435367925"/>
                    </a:ext>
                  </a:extLst>
                </a:gridCol>
                <a:gridCol w="1622323">
                  <a:extLst>
                    <a:ext uri="{9D8B030D-6E8A-4147-A177-3AD203B41FA5}">
                      <a16:colId xmlns:a16="http://schemas.microsoft.com/office/drawing/2014/main" val="1397332608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1918876408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2075955281"/>
                    </a:ext>
                  </a:extLst>
                </a:gridCol>
                <a:gridCol w="1563330">
                  <a:extLst>
                    <a:ext uri="{9D8B030D-6E8A-4147-A177-3AD203B41FA5}">
                      <a16:colId xmlns:a16="http://schemas.microsoft.com/office/drawing/2014/main" val="3701456203"/>
                    </a:ext>
                  </a:extLst>
                </a:gridCol>
              </a:tblGrid>
              <a:tr h="14668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страна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Только обычные офисы банка и банкоматы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(из-за недове­рия банкам и финансо­вым систем.)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Предпо­чтение обычным офисам банка и банкома­там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(пожилые люди, которые не дружат с техникой)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Только базовые услуги в цифровом виде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(в банк – за советом и сложными услугами)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Большин­ство операций удаленно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(в банк – только за советом)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Без посещения банка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(полностью удаленный банкинг)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4766"/>
                  </a:ext>
                </a:extLst>
              </a:tr>
              <a:tr h="2894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Италия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38290"/>
                  </a:ext>
                </a:extLst>
              </a:tr>
              <a:tr h="2894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11593"/>
                  </a:ext>
                </a:extLst>
              </a:tr>
              <a:tr h="2894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США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090261"/>
                  </a:ext>
                </a:extLst>
              </a:tr>
              <a:tr h="2894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Франция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9998"/>
                  </a:ext>
                </a:extLst>
              </a:tr>
              <a:tr h="2894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Германия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9724"/>
                  </a:ext>
                </a:extLst>
              </a:tr>
              <a:tr h="45482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Велико­британия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61669"/>
                  </a:ext>
                </a:extLst>
              </a:tr>
              <a:tr h="2894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Швеция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85042"/>
                  </a:ext>
                </a:extLst>
              </a:tr>
              <a:tr h="45482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Нидер­ланды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0" marR="6161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4152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A76628-1955-460A-9FF4-DD81F64EC418}"/>
              </a:ext>
            </a:extLst>
          </p:cNvPr>
          <p:cNvSpPr/>
          <p:nvPr/>
        </p:nvSpPr>
        <p:spPr>
          <a:xfrm>
            <a:off x="2005780" y="6459792"/>
            <a:ext cx="7138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Источник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A bank branch for the digital age. Global Banking. McKinsey. July 2018.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D51E0-F848-462F-8FB9-82544F77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045" y="154302"/>
            <a:ext cx="6032090" cy="545689"/>
          </a:xfrm>
        </p:spPr>
        <p:txBody>
          <a:bodyPr>
            <a:noAutofit/>
          </a:bodyPr>
          <a:lstStyle/>
          <a:p>
            <a:pPr algn="r">
              <a:lnSpc>
                <a:spcPts val="2000"/>
              </a:lnSpc>
            </a:pPr>
            <a:r>
              <a:rPr lang="ru-RU" sz="3200" b="1" dirty="0">
                <a:solidFill>
                  <a:srgbClr val="002060"/>
                </a:solidFill>
              </a:rPr>
              <a:t>Цифровой филиал банка включает: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EE05C-031F-45B5-97A3-54110D2F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181" y="619432"/>
            <a:ext cx="6223819" cy="6312311"/>
          </a:xfrm>
        </p:spPr>
        <p:txBody>
          <a:bodyPr>
            <a:normAutofit/>
          </a:bodyPr>
          <a:lstStyle/>
          <a:p>
            <a:pPr algn="r">
              <a:spcBef>
                <a:spcPts val="2400"/>
              </a:spcBef>
              <a:spcAft>
                <a:spcPts val="2400"/>
              </a:spcAft>
            </a:pPr>
            <a:r>
              <a:rPr lang="ru-RU" sz="3200" dirty="0"/>
              <a:t>Интерактивные </a:t>
            </a:r>
            <a:r>
              <a:rPr lang="ru-RU" sz="3200" dirty="0" err="1"/>
              <a:t>видеопанели</a:t>
            </a:r>
            <a:endParaRPr lang="ru-RU" sz="3200" dirty="0"/>
          </a:p>
          <a:p>
            <a:pPr algn="r">
              <a:spcBef>
                <a:spcPts val="2400"/>
              </a:spcBef>
              <a:spcAft>
                <a:spcPts val="2400"/>
              </a:spcAft>
            </a:pPr>
            <a:r>
              <a:rPr lang="ru-RU" sz="3200" dirty="0"/>
              <a:t>Цифровая очередь</a:t>
            </a:r>
          </a:p>
          <a:p>
            <a:pPr algn="r">
              <a:spcBef>
                <a:spcPts val="2400"/>
              </a:spcBef>
              <a:spcAft>
                <a:spcPts val="2400"/>
              </a:spcAft>
            </a:pPr>
            <a:r>
              <a:rPr lang="ru-RU" sz="3200" dirty="0"/>
              <a:t>Киоски самообслуживания</a:t>
            </a:r>
          </a:p>
          <a:p>
            <a:pPr algn="r">
              <a:spcBef>
                <a:spcPts val="2400"/>
              </a:spcBef>
              <a:spcAft>
                <a:spcPts val="2400"/>
              </a:spcAft>
            </a:pPr>
            <a:r>
              <a:rPr lang="ru-RU" sz="3200" dirty="0"/>
              <a:t>Виртуальный помощник с искусственным интеллектом</a:t>
            </a:r>
          </a:p>
          <a:p>
            <a:pPr algn="r">
              <a:spcBef>
                <a:spcPts val="2400"/>
              </a:spcBef>
              <a:spcAft>
                <a:spcPts val="0"/>
              </a:spcAft>
            </a:pPr>
            <a:r>
              <a:rPr lang="ru-RU" sz="3200" dirty="0"/>
              <a:t>Дисплеи, приковывающие интерес клиента</a:t>
            </a:r>
          </a:p>
        </p:txBody>
      </p:sp>
      <p:pic>
        <p:nvPicPr>
          <p:cNvPr id="6" name="Рисунок 5" descr="Изображение выглядит как внутренний, объект, пол, шкафчик&#10;&#10;Описание создано автоматически">
            <a:extLst>
              <a:ext uri="{FF2B5EF4-FFF2-40B4-BE49-F238E27FC236}">
                <a16:creationId xmlns:a16="http://schemas.microsoft.com/office/drawing/2014/main" id="{3C940292-424A-4BFA-AD00-1685CE023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1" y="1839308"/>
            <a:ext cx="2972644" cy="19805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26FF2-A933-4B01-83C2-A7282F8C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4302"/>
            <a:ext cx="2320413" cy="174031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4CCADF68-07A7-416D-878B-F79422B0D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" y="3751940"/>
            <a:ext cx="2972644" cy="178358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бъект, здание&#10;&#10;Описание создано автоматически">
            <a:extLst>
              <a:ext uri="{FF2B5EF4-FFF2-40B4-BE49-F238E27FC236}">
                <a16:creationId xmlns:a16="http://schemas.microsoft.com/office/drawing/2014/main" id="{F4506159-0648-4D53-9DED-9A2F951C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r="52712" b="11400"/>
          <a:stretch/>
        </p:blipFill>
        <p:spPr>
          <a:xfrm>
            <a:off x="2495634" y="5074414"/>
            <a:ext cx="1433931" cy="17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89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417</TotalTime>
  <Words>355</Words>
  <Application>Microsoft Office PowerPoint</Application>
  <PresentationFormat>Экран (4:3)</PresentationFormat>
  <Paragraphs>109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Параллакс</vt:lpstr>
      <vt:lpstr>Системные риски цифровизации экономики и создания смарт-филиалов банков (международные аспекты)</vt:lpstr>
      <vt:lpstr>Проблемные места цифровизации, создающие риски совершения преступлений-предикатов и ОД/ФТ</vt:lpstr>
      <vt:lpstr>Документы, которые требуются для открытия банковского счета, % от 124 юрисдикций  </vt:lpstr>
      <vt:lpstr>Смарт-филиалы банков – новая форма банковской деятельности</vt:lpstr>
      <vt:lpstr>Страновые различия в развитии цифрового банкинга,  в % от клиентской базы</vt:lpstr>
      <vt:lpstr>Цифровой филиал банка включает: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Риски ПОД/ФТ в условиях цифровизации экономики и создания смарт-филиалов банков</dc:title>
  <dc:creator>Loguinov Boris</dc:creator>
  <cp:lastModifiedBy>Loguinov Boris</cp:lastModifiedBy>
  <cp:revision>19</cp:revision>
  <dcterms:created xsi:type="dcterms:W3CDTF">2018-11-01T18:35:47Z</dcterms:created>
  <dcterms:modified xsi:type="dcterms:W3CDTF">2018-11-11T21:03:03Z</dcterms:modified>
</cp:coreProperties>
</file>