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72" r:id="rId4"/>
    <p:sldId id="260" r:id="rId5"/>
    <p:sldId id="306" r:id="rId6"/>
    <p:sldId id="291" r:id="rId7"/>
    <p:sldId id="269" r:id="rId8"/>
    <p:sldId id="309" r:id="rId9"/>
    <p:sldId id="308" r:id="rId10"/>
    <p:sldId id="258" r:id="rId11"/>
    <p:sldId id="257" r:id="rId12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48C"/>
    <a:srgbClr val="111111"/>
    <a:srgbClr val="51AEB9"/>
    <a:srgbClr val="2DE1EB"/>
    <a:srgbClr val="FFFFFF"/>
    <a:srgbClr val="83190F"/>
    <a:srgbClr val="061921"/>
    <a:srgbClr val="01BDC7"/>
    <a:srgbClr val="0B0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1"/>
    <p:restoredTop sz="88187" autoAdjust="0"/>
  </p:normalViewPr>
  <p:slideViewPr>
    <p:cSldViewPr snapToGrid="0">
      <p:cViewPr varScale="1">
        <p:scale>
          <a:sx n="113" d="100"/>
          <a:sy n="113" d="100"/>
        </p:scale>
        <p:origin x="4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29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ip.cbr.ru\dfs\FS\UBR\&#1059;&#1087;&#1088;&#1072;&#1074;&#1083;&#1077;&#1085;&#1080;&#1077;%20&#1076;&#1080;&#1089;&#1090;&#1072;&#1085;&#1094;&#1080;&#1086;&#1085;&#1085;&#1086;&#1075;&#1086;%20&#1086;&#1073;&#1091;&#1095;&#1077;&#1085;&#1080;&#1103;%20&#1080;%20&#1087;&#1088;&#1086;&#1075;&#1088;&#1072;&#1084;&#1084;%20&#1076;&#1083;&#1103;%20&#1074;&#1085;&#1077;&#1096;&#1085;&#1077;&#1075;&#1086;%20&#1088;&#1099;&#1085;&#1082;&#1072;\&#1054;&#1090;&#1076;&#1077;&#1083;%20&#1087;&#1088;&#1086;&#1075;&#1088;&#1072;&#1084;&#1084;%20&#1076;&#1083;&#1103;%20&#1074;&#1085;&#1077;&#1096;&#1085;&#1077;&#1075;&#1086;%20&#1088;&#1099;&#1085;&#1082;&#1072;\&#1055;&#1072;&#1074;&#1083;&#1102;&#1095;&#1077;&#1085;&#1082;&#1086;\&#1055;&#1088;&#1077;&#1079;&#1077;&#1085;&#1090;&#1072;&#1094;&#1080;&#1103;%20&#1095;&#1077;&#1088;&#1085;&#1086;&#1074;&#1080;&#1082;&#1080;\&#1075;&#1088;&#1072;&#1092;&#1080;&#1082;%20&#1085;&#1072;&#1074;&#1099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8848C"/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Лист1!$B$1:$B$10</c:f>
              <c:strCache>
                <c:ptCount val="10"/>
                <c:pt idx="0">
                  <c:v>Предпринимательские способности</c:v>
                </c:pt>
                <c:pt idx="1">
                  <c:v>STEM навыки</c:v>
                </c:pt>
                <c:pt idx="2">
                  <c:v>Навыки управления рисками</c:v>
                </c:pt>
                <c:pt idx="3">
                  <c:v>Навыки в сфере цифровых технологий</c:v>
                </c:pt>
                <c:pt idx="4">
                  <c:v>Лидерские качества</c:v>
                </c:pt>
                <c:pt idx="5">
                  <c:v>Креативность и новаторство</c:v>
                </c:pt>
                <c:pt idx="6">
                  <c:v>Эмоциональный интеллект</c:v>
                </c:pt>
                <c:pt idx="7">
                  <c:v>Умение общаться с людьми</c:v>
                </c:pt>
                <c:pt idx="8">
                  <c:v>Способность к решению проблемных задач</c:v>
                </c:pt>
                <c:pt idx="9">
                  <c:v>Приспособляемость</c:v>
                </c:pt>
              </c:strCache>
            </c:strRef>
          </c:cat>
          <c:val>
            <c:numRef>
              <c:f>Лист1!$A$1:$A$10</c:f>
              <c:numCache>
                <c:formatCode>0%</c:formatCode>
                <c:ptCount val="10"/>
                <c:pt idx="0">
                  <c:v>0.5</c:v>
                </c:pt>
                <c:pt idx="1">
                  <c:v>0.53</c:v>
                </c:pt>
                <c:pt idx="2">
                  <c:v>0.6</c:v>
                </c:pt>
                <c:pt idx="3">
                  <c:v>0.59</c:v>
                </c:pt>
                <c:pt idx="4">
                  <c:v>0.69</c:v>
                </c:pt>
                <c:pt idx="5">
                  <c:v>0.74</c:v>
                </c:pt>
                <c:pt idx="6">
                  <c:v>0.76</c:v>
                </c:pt>
                <c:pt idx="7">
                  <c:v>0.81</c:v>
                </c:pt>
                <c:pt idx="8">
                  <c:v>0.85</c:v>
                </c:pt>
                <c:pt idx="9">
                  <c:v>0.86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A9-46AD-9221-416CE9292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64291584"/>
        <c:axId val="-264291040"/>
      </c:barChart>
      <c:catAx>
        <c:axId val="-26429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64291040"/>
        <c:crosses val="autoZero"/>
        <c:auto val="1"/>
        <c:lblAlgn val="ctr"/>
        <c:lblOffset val="100"/>
        <c:noMultiLvlLbl val="0"/>
      </c:catAx>
      <c:valAx>
        <c:axId val="-264291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6429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21482-B07C-41ED-97EB-9FE92BE89E32}" type="datetimeFigureOut">
              <a:rPr lang="ru-RU" smtClean="0"/>
              <a:t>12.11.2018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59F88-7919-41B8-9B1C-B6DBA2E469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31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C7932-F4D6-4841-8E83-8108648B2066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8F1CE-D569-4102-939C-8110F4DDD5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89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F1CE-D569-4102-939C-8110F4DDD5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162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F1CE-D569-4102-939C-8110F4DDD5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2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F1CE-D569-4102-939C-8110F4DDD5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13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F1CE-D569-4102-939C-8110F4DDD5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2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F1CE-D569-4102-939C-8110F4DDD5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7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31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2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3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73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35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2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65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7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43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A373D-6505-4906-BF2F-42859093C63F}" type="datetimeFigureOut">
              <a:rPr lang="zh-CN" altLang="en-US" smtClean="0"/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AEA41-296B-493C-8508-A304DDCC0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1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 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777969" y="5248672"/>
            <a:ext cx="44315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Андрей АФОНИН</a:t>
            </a:r>
            <a:endParaRPr lang="ru-RU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圆角矩形 5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9588143" y="5769459"/>
            <a:ext cx="1621382" cy="44187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Банк России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矩形 7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561481" y="2372760"/>
            <a:ext cx="11171380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Какие кадры будут востребованы в цифровом мире</a:t>
            </a:r>
            <a:endParaRPr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7" name="矩形 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4285492" y="6281841"/>
            <a:ext cx="44315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13.11.2018</a:t>
            </a:r>
            <a:endParaRPr lang="ru-RU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0" y="2850289"/>
            <a:ext cx="12296775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  <a:endParaRPr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64133" y="6416675"/>
            <a:ext cx="2743200" cy="365125"/>
          </a:xfrm>
        </p:spPr>
        <p:txBody>
          <a:bodyPr/>
          <a:lstStyle/>
          <a:p>
            <a:fld id="{FA1AEA41-296B-493C-8508-A304DDCC0959}" type="slidenum">
              <a:rPr lang="zh-CN" altLang="en-US" smtClean="0">
                <a:solidFill>
                  <a:schemeClr val="bg1"/>
                </a:solidFill>
              </a:rPr>
              <a:t>10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983186" y="2277836"/>
            <a:ext cx="4144736" cy="4091517"/>
          </a:xfrm>
          <a:prstGeom prst="rect">
            <a:avLst/>
          </a:prstGeom>
          <a:solidFill>
            <a:srgbClr val="2DE1EB">
              <a:alpha val="60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xmlns="" id="{D6CDEAE4-0EFC-B149-B6F6-C481A8F6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47B5BE2C-646E-1E47-BBFF-08844EFCD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6" y="1732965"/>
            <a:ext cx="6564063" cy="463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BF23341-4E6C-2146-B744-E17D7FD10D6A}"/>
              </a:ext>
            </a:extLst>
          </p:cNvPr>
          <p:cNvSpPr/>
          <p:nvPr/>
        </p:nvSpPr>
        <p:spPr>
          <a:xfrm>
            <a:off x="7316116" y="3331736"/>
            <a:ext cx="38118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Денежно-кредитная политика РФ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Надзор за кредитными и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некредитными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организациями РФ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Налично-денежное обращение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(банкноты и монеты)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Национальная платежная система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финансовых технологий</a:t>
            </a:r>
          </a:p>
        </p:txBody>
      </p:sp>
      <p:sp>
        <p:nvSpPr>
          <p:cNvPr id="9" name="矩形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32EC36B9-8D77-4AAD-AD63-32E224424039}"/>
              </a:ext>
            </a:extLst>
          </p:cNvPr>
          <p:cNvSpPr/>
          <p:nvPr/>
        </p:nvSpPr>
        <p:spPr>
          <a:xfrm>
            <a:off x="514153" y="251247"/>
            <a:ext cx="9287072" cy="104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79227"/>
            <a:r>
              <a:rPr lang="ru-RU" sz="3200" dirty="0">
                <a:latin typeface="Arial Black" panose="020B0A04020102020204" pitchFamily="34" charset="0"/>
              </a:rPr>
              <a:t>О Банке России</a:t>
            </a:r>
          </a:p>
        </p:txBody>
      </p:sp>
      <p:sp>
        <p:nvSpPr>
          <p:cNvPr id="11" name="任意多边形 32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28C3386D-C165-4CC9-AA99-ABBFB052BAE4}"/>
              </a:ext>
            </a:extLst>
          </p:cNvPr>
          <p:cNvSpPr/>
          <p:nvPr/>
        </p:nvSpPr>
        <p:spPr>
          <a:xfrm>
            <a:off x="616432" y="1247463"/>
            <a:ext cx="366069" cy="45719"/>
          </a:xfrm>
          <a:custGeom>
            <a:avLst/>
            <a:gdLst>
              <a:gd name="connsiteX0" fmla="*/ 0 w 697423"/>
              <a:gd name="connsiteY0" fmla="*/ 0 h 0"/>
              <a:gd name="connsiteX1" fmla="*/ 697423 w 6974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7423">
                <a:moveTo>
                  <a:pt x="0" y="0"/>
                </a:moveTo>
                <a:lnTo>
                  <a:pt x="697423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F0FAF8-17D2-4E46-9E3F-512521C9C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21" y="-21757"/>
            <a:ext cx="5305392" cy="32214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8286EE5-589C-024F-A47B-34EECD54433D}"/>
              </a:ext>
            </a:extLst>
          </p:cNvPr>
          <p:cNvSpPr/>
          <p:nvPr/>
        </p:nvSpPr>
        <p:spPr>
          <a:xfrm>
            <a:off x="7315164" y="2904358"/>
            <a:ext cx="3318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деятельности: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9284" y="6374212"/>
            <a:ext cx="161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www.cbr.ru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8339633" y="4341571"/>
            <a:ext cx="3546734" cy="1859204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53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8351371" y="2790789"/>
            <a:ext cx="3546734" cy="1407087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51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8345402" y="1282992"/>
            <a:ext cx="3546734" cy="1384229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49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4701917" y="1303262"/>
            <a:ext cx="3546734" cy="1363959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47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4701917" y="2790787"/>
            <a:ext cx="3546734" cy="1407089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45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4701917" y="4341571"/>
            <a:ext cx="3546734" cy="1859204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矩形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32EC36B9-8D77-4AAD-AD63-32E224424039}"/>
              </a:ext>
            </a:extLst>
          </p:cNvPr>
          <p:cNvSpPr/>
          <p:nvPr/>
        </p:nvSpPr>
        <p:spPr>
          <a:xfrm>
            <a:off x="514153" y="1335821"/>
            <a:ext cx="3943349" cy="104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79227"/>
            <a:r>
              <a:rPr lang="ru-RU" sz="3200" dirty="0">
                <a:latin typeface="Arial Black" panose="020B0A04020102020204" pitchFamily="34" charset="0"/>
              </a:rPr>
              <a:t>Основные тренды, определяющие образ будущего экономики</a:t>
            </a:r>
          </a:p>
        </p:txBody>
      </p:sp>
      <p:sp>
        <p:nvSpPr>
          <p:cNvPr id="3" name="任意多边形 32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28C3386D-C165-4CC9-AA99-ABBFB052BAE4}"/>
              </a:ext>
            </a:extLst>
          </p:cNvPr>
          <p:cNvSpPr/>
          <p:nvPr/>
        </p:nvSpPr>
        <p:spPr>
          <a:xfrm>
            <a:off x="616432" y="3359024"/>
            <a:ext cx="366069" cy="45719"/>
          </a:xfrm>
          <a:custGeom>
            <a:avLst/>
            <a:gdLst>
              <a:gd name="connsiteX0" fmla="*/ 0 w 697423"/>
              <a:gd name="connsiteY0" fmla="*/ 0 h 0"/>
              <a:gd name="connsiteX1" fmla="*/ 697423 w 6974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7423">
                <a:moveTo>
                  <a:pt x="0" y="0"/>
                </a:moveTo>
                <a:lnTo>
                  <a:pt x="697423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7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390525" y="3579974"/>
            <a:ext cx="4188480" cy="2620801"/>
          </a:xfrm>
          <a:prstGeom prst="rect">
            <a:avLst/>
          </a:prstGeom>
          <a:solidFill>
            <a:srgbClr val="2DE1EB">
              <a:alpha val="56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grpSp>
        <p:nvGrpSpPr>
          <p:cNvPr id="8" name="组合 7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GrpSpPr/>
          <p:nvPr/>
        </p:nvGrpSpPr>
        <p:grpSpPr>
          <a:xfrm>
            <a:off x="5646390" y="1607393"/>
            <a:ext cx="2168863" cy="831789"/>
            <a:chOff x="8021851" y="1924660"/>
            <a:chExt cx="2446042" cy="831789"/>
          </a:xfrm>
        </p:grpSpPr>
        <p:sp>
          <p:nvSpPr>
            <p:cNvPr id="9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/>
            <p:cNvSpPr txBox="1"/>
            <p:nvPr/>
          </p:nvSpPr>
          <p:spPr>
            <a:xfrm>
              <a:off x="8021851" y="1924660"/>
              <a:ext cx="2446042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ТУРБУЛЕНТНОСТЬ</a:t>
              </a:r>
              <a:endParaRPr lang="en-US" sz="2000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021851" y="2171674"/>
              <a:ext cx="20599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мир становится всё более </a:t>
              </a:r>
              <a:r>
                <a:rPr lang="en-US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VUCA</a:t>
              </a: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GrpSpPr/>
          <p:nvPr/>
        </p:nvGrpSpPr>
        <p:grpSpPr>
          <a:xfrm>
            <a:off x="5646390" y="2866868"/>
            <a:ext cx="2318908" cy="1214091"/>
            <a:chOff x="8023791" y="1770773"/>
            <a:chExt cx="2615262" cy="1214091"/>
          </a:xfrm>
        </p:grpSpPr>
        <p:sp>
          <p:nvSpPr>
            <p:cNvPr id="12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/>
            <p:cNvSpPr txBox="1"/>
            <p:nvPr/>
          </p:nvSpPr>
          <p:spPr>
            <a:xfrm>
              <a:off x="8023791" y="1770773"/>
              <a:ext cx="2468026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АВТОМАТИЗАЦИЯ</a:t>
              </a:r>
              <a:b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</a:br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И РОБОТИЗАЦИЯ</a:t>
              </a:r>
              <a:endParaRPr lang="en-US" sz="2000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023791" y="2400089"/>
              <a:ext cx="26152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трансформация роли человеческого труда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GrpSpPr/>
          <p:nvPr/>
        </p:nvGrpSpPr>
        <p:grpSpPr>
          <a:xfrm>
            <a:off x="9306248" y="1594347"/>
            <a:ext cx="2605588" cy="925860"/>
            <a:chOff x="9803828" y="-727093"/>
            <a:chExt cx="2938579" cy="925860"/>
          </a:xfrm>
        </p:grpSpPr>
        <p:sp>
          <p:nvSpPr>
            <p:cNvPr id="15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/>
            <p:cNvSpPr txBox="1"/>
            <p:nvPr/>
          </p:nvSpPr>
          <p:spPr>
            <a:xfrm>
              <a:off x="9803828" y="-727093"/>
              <a:ext cx="2527250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ЦИФРОВАЯ</a:t>
              </a:r>
              <a:b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</a:br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ТРАНСФОРМАЦИЯ</a:t>
              </a:r>
              <a:endParaRPr lang="en-US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803828" y="-139787"/>
              <a:ext cx="293857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бизнеса и диджитализация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25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7898D3-45CF-C44A-B04C-52B74ED14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93" y="1600411"/>
            <a:ext cx="731197" cy="731197"/>
          </a:xfrm>
          <a:prstGeom prst="rect">
            <a:avLst/>
          </a:prstGeom>
        </p:spPr>
      </p:pic>
      <p:grpSp>
        <p:nvGrpSpPr>
          <p:cNvPr id="31" name="组合 1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A9CD7C52-3F63-BB45-A251-579A716D5E41}"/>
              </a:ext>
            </a:extLst>
          </p:cNvPr>
          <p:cNvGrpSpPr/>
          <p:nvPr/>
        </p:nvGrpSpPr>
        <p:grpSpPr>
          <a:xfrm>
            <a:off x="9306248" y="4738408"/>
            <a:ext cx="2165944" cy="948789"/>
            <a:chOff x="8091263" y="1770773"/>
            <a:chExt cx="2442749" cy="948789"/>
          </a:xfrm>
        </p:grpSpPr>
        <p:sp>
          <p:nvSpPr>
            <p:cNvPr id="32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574EECDB-8CA1-9345-971C-9889BF249ACF}"/>
                </a:ext>
              </a:extLst>
            </p:cNvPr>
            <p:cNvSpPr txBox="1"/>
            <p:nvPr/>
          </p:nvSpPr>
          <p:spPr>
            <a:xfrm>
              <a:off x="8091263" y="1770773"/>
              <a:ext cx="2333087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ВОЗРАСТАЮЩАЯ</a:t>
              </a:r>
              <a:b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</a:br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СКОРОСТЬ</a:t>
              </a:r>
              <a:endParaRPr lang="en-US" sz="2000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33" name="矩形 12">
              <a:extLst>
                <a:ext uri="{FF2B5EF4-FFF2-40B4-BE49-F238E27FC236}">
                  <a16:creationId xmlns:a16="http://schemas.microsoft.com/office/drawing/2014/main" xmlns="" id="{05473246-2E4E-FE44-BDDA-3DB6BF955530}"/>
                </a:ext>
              </a:extLst>
            </p:cNvPr>
            <p:cNvSpPr/>
            <p:nvPr/>
          </p:nvSpPr>
          <p:spPr>
            <a:xfrm>
              <a:off x="8091263" y="2381008"/>
              <a:ext cx="24427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изменений процессов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4" name="组合 1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8ABDA7D5-B9D1-A84E-A8BF-82335EC28271}"/>
              </a:ext>
            </a:extLst>
          </p:cNvPr>
          <p:cNvGrpSpPr/>
          <p:nvPr/>
        </p:nvGrpSpPr>
        <p:grpSpPr>
          <a:xfrm>
            <a:off x="9306248" y="2866868"/>
            <a:ext cx="2326131" cy="1223956"/>
            <a:chOff x="7876562" y="1896681"/>
            <a:chExt cx="2623409" cy="1223956"/>
          </a:xfrm>
        </p:grpSpPr>
        <p:sp>
          <p:nvSpPr>
            <p:cNvPr id="35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B4BCC715-E87E-3E4A-B28F-2D0BA7BBE7DE}"/>
                </a:ext>
              </a:extLst>
            </p:cNvPr>
            <p:cNvSpPr txBox="1"/>
            <p:nvPr/>
          </p:nvSpPr>
          <p:spPr>
            <a:xfrm>
              <a:off x="7876562" y="1896681"/>
              <a:ext cx="1620933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СЕТЕВОЕ</a:t>
              </a:r>
            </a:p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ОБЩЕСТВО</a:t>
              </a:r>
              <a:endParaRPr lang="en-US" sz="2000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36" name="矩形 12">
              <a:extLst>
                <a:ext uri="{FF2B5EF4-FFF2-40B4-BE49-F238E27FC236}">
                  <a16:creationId xmlns:a16="http://schemas.microsoft.com/office/drawing/2014/main" xmlns="" id="{B1072320-2B81-104B-A80E-D73DA87ECE32}"/>
                </a:ext>
              </a:extLst>
            </p:cNvPr>
            <p:cNvSpPr/>
            <p:nvPr/>
          </p:nvSpPr>
          <p:spPr>
            <a:xfrm>
              <a:off x="7876562" y="2535862"/>
              <a:ext cx="26234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новые, более гибкие способы управления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7" name="组合 1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248B4397-F17B-A94C-B895-56EECE40559F}"/>
              </a:ext>
            </a:extLst>
          </p:cNvPr>
          <p:cNvGrpSpPr/>
          <p:nvPr/>
        </p:nvGrpSpPr>
        <p:grpSpPr>
          <a:xfrm>
            <a:off x="5646390" y="4586634"/>
            <a:ext cx="2756308" cy="1210944"/>
            <a:chOff x="7667860" y="1770773"/>
            <a:chExt cx="3108562" cy="1210944"/>
          </a:xfrm>
        </p:grpSpPr>
        <p:sp>
          <p:nvSpPr>
            <p:cNvPr id="38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FCBF2865-8AE2-6443-82F4-B1C7CAC97393}"/>
                </a:ext>
              </a:extLst>
            </p:cNvPr>
            <p:cNvSpPr txBox="1"/>
            <p:nvPr/>
          </p:nvSpPr>
          <p:spPr>
            <a:xfrm>
              <a:off x="7667860" y="1770773"/>
              <a:ext cx="2759526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ДЕМОГРАФИЧЕСКИЕ</a:t>
              </a:r>
            </a:p>
            <a:p>
              <a:r>
                <a:rPr lang="ru-RU" sz="2000" b="1" dirty="0">
                  <a:solidFill>
                    <a:schemeClr val="bg1"/>
                  </a:solidFill>
                  <a:ea typeface="Poppins SemiBold" charset="0"/>
                  <a:cs typeface="Poppins SemiBold" charset="0"/>
                </a:rPr>
                <a:t>ИЗМЕНЕНИЯ</a:t>
              </a:r>
              <a:endParaRPr lang="en-US" sz="2000" b="1" dirty="0">
                <a:solidFill>
                  <a:schemeClr val="bg1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39" name="矩形 12">
              <a:extLst>
                <a:ext uri="{FF2B5EF4-FFF2-40B4-BE49-F238E27FC236}">
                  <a16:creationId xmlns:a16="http://schemas.microsoft.com/office/drawing/2014/main" xmlns="" id="{0B0B431C-810F-4042-8C25-E01260D54A05}"/>
                </a:ext>
              </a:extLst>
            </p:cNvPr>
            <p:cNvSpPr/>
            <p:nvPr/>
          </p:nvSpPr>
          <p:spPr>
            <a:xfrm>
              <a:off x="7667860" y="2396942"/>
              <a:ext cx="31085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рост продолжительности жизни, урбанизация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40" name="组合 1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81AFB76F-53CF-934B-9B6C-46DA8456E6F1}"/>
              </a:ext>
            </a:extLst>
          </p:cNvPr>
          <p:cNvGrpSpPr/>
          <p:nvPr/>
        </p:nvGrpSpPr>
        <p:grpSpPr>
          <a:xfrm>
            <a:off x="558406" y="3579974"/>
            <a:ext cx="3989984" cy="2213822"/>
            <a:chOff x="6284866" y="2580383"/>
            <a:chExt cx="4499898" cy="2213822"/>
          </a:xfrm>
        </p:grpSpPr>
        <p:sp>
          <p:nvSpPr>
            <p:cNvPr id="41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E918B040-4A6E-6845-91CA-8C4F48312BDA}"/>
                </a:ext>
              </a:extLst>
            </p:cNvPr>
            <p:cNvSpPr txBox="1"/>
            <p:nvPr/>
          </p:nvSpPr>
          <p:spPr>
            <a:xfrm>
              <a:off x="7332321" y="2580383"/>
              <a:ext cx="3452443" cy="13234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ru-RU" altLang="zh-CN" sz="2000" b="1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ИЗМЕНЕНИЕ</a:t>
              </a:r>
            </a:p>
            <a:p>
              <a:r>
                <a:rPr lang="ru-RU" altLang="zh-CN" sz="2000" b="1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ВЗАИМООТНОШЕНИЙ</a:t>
              </a:r>
            </a:p>
            <a:p>
              <a:r>
                <a:rPr lang="ru-RU" altLang="zh-CN" sz="2000" b="1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МЕЖДУ РАБОТОДАТЕЛЕМ</a:t>
              </a:r>
            </a:p>
            <a:p>
              <a:r>
                <a:rPr lang="ru-RU" altLang="zh-CN" sz="2000" b="1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И СОТРУДНИКОМ:</a:t>
              </a:r>
              <a:endParaRPr lang="en-US" altLang="zh-CN" sz="2000" b="1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2" name="矩形 12">
              <a:extLst>
                <a:ext uri="{FF2B5EF4-FFF2-40B4-BE49-F238E27FC236}">
                  <a16:creationId xmlns:a16="http://schemas.microsoft.com/office/drawing/2014/main" xmlns="" id="{8350A4CA-68C3-3943-9029-B38FA4874F04}"/>
                </a:ext>
              </a:extLst>
            </p:cNvPr>
            <p:cNvSpPr/>
            <p:nvPr/>
          </p:nvSpPr>
          <p:spPr>
            <a:xfrm>
              <a:off x="6284866" y="3963208"/>
              <a:ext cx="4409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ea typeface="Open Sans" pitchFamily="34" charset="0"/>
                  <a:cs typeface="Open Sans" pitchFamily="34" charset="0"/>
                </a:rPr>
                <a:t>каждый хочет все больше проявлять свою индивидуальность и все меньше следовать за другими людьми</a:t>
              </a:r>
              <a:endParaRPr lang="en-US" altLang="zh-CN" sz="1600" dirty="0">
                <a:solidFill>
                  <a:schemeClr val="bg1"/>
                </a:solidFill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779F2514-736F-284F-8E71-A670A2B1A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6" y="3891808"/>
            <a:ext cx="699770" cy="6997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F9EF115C-CB51-1646-BA0C-762497DDF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54" y="3089522"/>
            <a:ext cx="737033" cy="73703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6D9E9856-5E42-B64F-BBB9-B7D62F20D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17" y="3089522"/>
            <a:ext cx="737033" cy="73703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BA4BE2E-307B-8340-9CE4-31EDF3BD2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30" y="4862918"/>
            <a:ext cx="699770" cy="6997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A645B56-33A8-694B-A3D2-1F7284F6E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78" y="4849048"/>
            <a:ext cx="727509" cy="72750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3BC1F844-0B46-7345-8913-4CB3AA22BE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31" y="1616598"/>
            <a:ext cx="715010" cy="715010"/>
          </a:xfrm>
          <a:prstGeom prst="rect">
            <a:avLst/>
          </a:prstGeom>
        </p:spPr>
      </p:pic>
      <p:sp>
        <p:nvSpPr>
          <p:cNvPr id="57" name="Номер слайда 3">
            <a:extLst>
              <a:ext uri="{FF2B5EF4-FFF2-40B4-BE49-F238E27FC236}">
                <a16:creationId xmlns:a16="http://schemas.microsoft.com/office/drawing/2014/main" xmlns="" id="{C085F600-07A2-CE4A-AA5D-B122596F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r="46542"/>
          <a:stretch/>
        </p:blipFill>
        <p:spPr>
          <a:xfrm flipH="1">
            <a:off x="0" y="0"/>
            <a:ext cx="3878580" cy="6858000"/>
          </a:xfrm>
          <a:prstGeom prst="rect">
            <a:avLst/>
          </a:prstGeom>
        </p:spPr>
      </p:pic>
      <p:sp>
        <p:nvSpPr>
          <p:cNvPr id="3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E5C999CE-27D8-F64F-AFF3-9D0F9150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3734" y="6474144"/>
            <a:ext cx="2133600" cy="254055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rgbClr val="002060"/>
                </a:solidFill>
              </a:rPr>
              <a:t>4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矩形 3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66EE3B70-FA35-41A6-98C2-E2FB0EF7BCD1}"/>
              </a:ext>
            </a:extLst>
          </p:cNvPr>
          <p:cNvSpPr/>
          <p:nvPr/>
        </p:nvSpPr>
        <p:spPr>
          <a:xfrm>
            <a:off x="-188312" y="2090172"/>
            <a:ext cx="42219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КОНТЕКСТ:</a:t>
            </a:r>
          </a:p>
          <a:p>
            <a:pPr algn="ctr"/>
            <a:r>
              <a:rPr lang="ru-RU" altLang="zh-CN" sz="5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НЕСКОЛЬКО ЦИФР</a:t>
            </a:r>
            <a:endParaRPr lang="zh-CN" alt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4694" y="494072"/>
            <a:ext cx="422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пользователей сети Интернет</a:t>
            </a:r>
            <a:r>
              <a:rPr lang="ru-RU" sz="2000" baseline="30000" dirty="0" smtClean="0"/>
              <a:t>1</a:t>
            </a:r>
            <a:endParaRPr lang="ru-RU" sz="20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424637" y="340183"/>
            <a:ext cx="2501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4,</a:t>
            </a:r>
            <a:r>
              <a:rPr lang="en-US" sz="4400" b="1" dirty="0" smtClean="0"/>
              <a:t>2 </a:t>
            </a:r>
            <a:r>
              <a:rPr lang="ru-RU" sz="4400" b="1" dirty="0" smtClean="0"/>
              <a:t>млрд.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82983" y="1727154"/>
            <a:ext cx="1167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65%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54695" y="1511711"/>
            <a:ext cx="457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сегодняшних учеников школ будут работать по профессиям, которых сейчас нет</a:t>
            </a:r>
            <a:r>
              <a:rPr lang="ru-RU" sz="2000" baseline="30000" dirty="0" smtClean="0"/>
              <a:t>2</a:t>
            </a:r>
            <a:endParaRPr lang="ru-RU" sz="20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82983" y="3269312"/>
            <a:ext cx="1167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90</a:t>
            </a:r>
            <a:r>
              <a:rPr lang="en-US" sz="4400" b="1" dirty="0" smtClean="0"/>
              <a:t>%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54693" y="3266769"/>
            <a:ext cx="449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существующих данных были созданы за последние 2 года</a:t>
            </a:r>
            <a:r>
              <a:rPr lang="ru-RU" sz="2000" baseline="30000" dirty="0" smtClean="0"/>
              <a:t>3</a:t>
            </a:r>
            <a:endParaRPr lang="ru-RU" sz="20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5649" y="4596667"/>
            <a:ext cx="881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2</a:t>
            </a:r>
            <a:r>
              <a:rPr lang="en-US" sz="4400" b="1" dirty="0" smtClean="0"/>
              <a:t>%</a:t>
            </a:r>
            <a:endParaRPr lang="ru-RU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54693" y="4596667"/>
            <a:ext cx="449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занятого населения являются специалистами в ИТ</a:t>
            </a:r>
            <a:r>
              <a:rPr lang="ru-RU" sz="2000" baseline="30000" dirty="0" smtClean="0"/>
              <a:t>4</a:t>
            </a:r>
            <a:endParaRPr lang="ru-RU" sz="2000" baseline="300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33684" y="5737123"/>
            <a:ext cx="7565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33684" y="5740690"/>
            <a:ext cx="663457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Источники:</a:t>
            </a:r>
          </a:p>
          <a:p>
            <a:r>
              <a:rPr lang="ru-RU" sz="1200" dirty="0" smtClean="0"/>
              <a:t>1 – </a:t>
            </a:r>
            <a:r>
              <a:rPr lang="en-US" sz="1200" dirty="0" smtClean="0"/>
              <a:t>Internet World Stats, 2018</a:t>
            </a:r>
            <a:endParaRPr lang="ru-RU" sz="1200" dirty="0" smtClean="0"/>
          </a:p>
          <a:p>
            <a:r>
              <a:rPr lang="ru-RU" sz="1200" dirty="0" smtClean="0"/>
              <a:t>2 – </a:t>
            </a:r>
            <a:r>
              <a:rPr lang="en-US" sz="1200" dirty="0" smtClean="0"/>
              <a:t>Microsoft – </a:t>
            </a:r>
            <a:r>
              <a:rPr lang="ru-RU" sz="1200" dirty="0" smtClean="0"/>
              <a:t>«</a:t>
            </a:r>
            <a:r>
              <a:rPr lang="en-US" sz="1200" dirty="0" smtClean="0"/>
              <a:t>Future proofs yourself. Tomorrow’s jobs</a:t>
            </a:r>
            <a:r>
              <a:rPr lang="ru-RU" sz="1200" dirty="0" smtClean="0"/>
              <a:t>», 2018</a:t>
            </a:r>
          </a:p>
          <a:p>
            <a:r>
              <a:rPr lang="ru-RU" sz="1200" dirty="0" smtClean="0"/>
              <a:t>3 – </a:t>
            </a:r>
            <a:r>
              <a:rPr lang="en-US" sz="1200" dirty="0" err="1" smtClean="0"/>
              <a:t>WorldSkills</a:t>
            </a:r>
            <a:r>
              <a:rPr lang="en-US" sz="1200" dirty="0" smtClean="0"/>
              <a:t> Russia – </a:t>
            </a:r>
            <a:r>
              <a:rPr lang="ru-RU" sz="1200" dirty="0" smtClean="0"/>
              <a:t>«Навыки будущего. Что нужно знать и уметь в новом сложном мире», 2018</a:t>
            </a:r>
          </a:p>
          <a:p>
            <a:r>
              <a:rPr lang="ru-RU" sz="1200" dirty="0" smtClean="0"/>
              <a:t>4 – </a:t>
            </a:r>
            <a:r>
              <a:rPr lang="en-US" sz="1200" dirty="0" smtClean="0"/>
              <a:t>McKinsey – </a:t>
            </a:r>
            <a:r>
              <a:rPr lang="ru-RU" sz="1200" dirty="0" smtClean="0"/>
              <a:t>«Цифровая экономика: новая реальность», 2017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919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0" y="2076948"/>
            <a:ext cx="12192000" cy="4781052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ts val="300"/>
              </a:spcAft>
            </a:pPr>
            <a:endParaRPr lang="zh-CN" altLang="en-US" sz="2000" dirty="0">
              <a:cs typeface="Helvetica"/>
            </a:endParaRPr>
          </a:p>
        </p:txBody>
      </p:sp>
      <p:sp>
        <p:nvSpPr>
          <p:cNvPr id="39" name="矩形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0" y="2076823"/>
            <a:ext cx="12192000" cy="474500"/>
          </a:xfrm>
          <a:prstGeom prst="rect">
            <a:avLst/>
          </a:prstGeom>
          <a:solidFill>
            <a:srgbClr val="01BDC7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E75D22-860C-BC43-87A7-60075F9ED4FC}"/>
              </a:ext>
            </a:extLst>
          </p:cNvPr>
          <p:cNvSpPr txBox="1"/>
          <p:nvPr/>
        </p:nvSpPr>
        <p:spPr>
          <a:xfrm>
            <a:off x="8691900" y="6445753"/>
            <a:ext cx="2978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Источник:</a:t>
            </a:r>
            <a:r>
              <a:rPr lang="ru-RU" sz="1200" dirty="0"/>
              <a:t> по материалам </a:t>
            </a:r>
            <a:r>
              <a:rPr lang="en-US" sz="1200" dirty="0" smtClean="0"/>
              <a:t>BCG</a:t>
            </a:r>
            <a:r>
              <a:rPr lang="ru-RU" sz="1200" dirty="0" smtClean="0"/>
              <a:t> (2016-2018)</a:t>
            </a:r>
            <a:endParaRPr lang="ru-RU" sz="12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910435" y="1401349"/>
            <a:ext cx="974947" cy="1119813"/>
            <a:chOff x="1479624" y="1401349"/>
            <a:chExt cx="974947" cy="111981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048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479624" y="2059497"/>
              <a:ext cx="9749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ЦИФРОВОЙ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БИЗНЕС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9238" y="2610032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/>
              <a:t>Лидируют все</a:t>
            </a:r>
          </a:p>
          <a:p>
            <a:pPr algn="ctr"/>
            <a:r>
              <a:rPr lang="ru-RU" sz="1200" i="1" dirty="0"/>
              <a:t>Цифровые и бизнес</a:t>
            </a:r>
          </a:p>
          <a:p>
            <a:pPr algn="ctr"/>
            <a:r>
              <a:rPr lang="ru-RU" sz="1200" i="1" dirty="0"/>
              <a:t>модели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997" y="3346345"/>
            <a:ext cx="168034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Менеджер цифровой трансформации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стратегии </a:t>
            </a:r>
            <a:r>
              <a:rPr lang="en-US" sz="1100" dirty="0"/>
              <a:t>digital ventures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цифровым партнерствам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Менеджеры цифровых продуктов</a:t>
            </a:r>
          </a:p>
          <a:p>
            <a:pPr marL="171450" indent="-171450">
              <a:buFont typeface="Arial" charset="0"/>
              <a:buChar char="•"/>
            </a:pP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7698" y="2622743"/>
            <a:ext cx="155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Технически разрабатывают цифровые решения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2435" y="3337799"/>
            <a:ext cx="1687714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Руководитель разработки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ИТ-архитектор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/>
              <a:t>Front </a:t>
            </a:r>
            <a:r>
              <a:rPr lang="ru-RU" sz="1100" dirty="0"/>
              <a:t>и</a:t>
            </a:r>
            <a:r>
              <a:rPr lang="en-US" sz="1100" dirty="0"/>
              <a:t> Back-end </a:t>
            </a:r>
            <a:r>
              <a:rPr lang="ru-RU" sz="1100" dirty="0"/>
              <a:t>разработчики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Технический писатель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/>
              <a:t>UX/UI </a:t>
            </a:r>
            <a:r>
              <a:rPr lang="ru-RU" sz="1100" dirty="0"/>
              <a:t>дизайнер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пользовательскому опыту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контролю качества цифровых решений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Scrum</a:t>
            </a:r>
            <a:r>
              <a:rPr lang="ru-RU" sz="1100" dirty="0" smtClean="0"/>
              <a:t>-мастер</a:t>
            </a:r>
            <a:endParaRPr lang="ru-RU" sz="1100" dirty="0"/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/>
              <a:t>Agile-</a:t>
            </a:r>
            <a:r>
              <a:rPr lang="ru-RU" sz="1100" dirty="0"/>
              <a:t>мастер</a:t>
            </a:r>
            <a:endParaRPr lang="en-US" sz="1100" dirty="0"/>
          </a:p>
          <a:p>
            <a:pPr marL="171450" indent="-171450">
              <a:buFont typeface="Arial" charset="0"/>
              <a:buChar char="•"/>
            </a:pPr>
            <a:endParaRPr lang="ru-RU" sz="1100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2532650" y="1401349"/>
            <a:ext cx="1041504" cy="1137263"/>
            <a:chOff x="3161128" y="1401349"/>
            <a:chExt cx="1041504" cy="1137263"/>
          </a:xfrm>
        </p:grpSpPr>
        <p:sp>
          <p:nvSpPr>
            <p:cNvPr id="14" name="TextBox 13"/>
            <p:cNvSpPr txBox="1"/>
            <p:nvPr/>
          </p:nvSpPr>
          <p:spPr>
            <a:xfrm>
              <a:off x="3161128" y="2076947"/>
              <a:ext cx="104150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ЦИФРОВЫЕ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РАЗРАБОТКИ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830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3948695" y="2622743"/>
            <a:ext cx="160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Разрабатывают цифровой контент 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 smtClean="0"/>
              <a:t>и </a:t>
            </a:r>
            <a:r>
              <a:rPr lang="ru-RU" sz="1200" i="1" dirty="0"/>
              <a:t>бренд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15127" y="3346345"/>
            <a:ext cx="177570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цифровому брендингу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привлечению траффика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/>
              <a:t>SEO</a:t>
            </a:r>
            <a:r>
              <a:rPr lang="ru-RU" sz="1100" dirty="0"/>
              <a:t>-специалист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SMM</a:t>
            </a:r>
            <a:r>
              <a:rPr lang="ru-RU" sz="1100" dirty="0"/>
              <a:t> </a:t>
            </a:r>
            <a:r>
              <a:rPr lang="ru-RU" sz="1100" dirty="0" smtClean="0"/>
              <a:t>маркетолог</a:t>
            </a:r>
            <a:endParaRPr lang="ru-RU" sz="1100" dirty="0"/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контент маркетингу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Комьюнити-менеджер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</a:t>
            </a:r>
            <a:r>
              <a:rPr lang="ru-RU" sz="1100" dirty="0" smtClean="0"/>
              <a:t>цифровым </a:t>
            </a:r>
            <a:r>
              <a:rPr lang="ru-RU" sz="1100" dirty="0"/>
              <a:t>платежам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Интернет-редактор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Верстальщик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Граф- и флешдизайнер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endParaRPr lang="ru-RU" sz="1100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4281244" y="1401349"/>
            <a:ext cx="996941" cy="1137263"/>
            <a:chOff x="4623513" y="1401349"/>
            <a:chExt cx="996941" cy="1137263"/>
          </a:xfrm>
        </p:grpSpPr>
        <p:sp>
          <p:nvSpPr>
            <p:cNvPr id="20" name="TextBox 19"/>
            <p:cNvSpPr txBox="1"/>
            <p:nvPr/>
          </p:nvSpPr>
          <p:spPr>
            <a:xfrm>
              <a:off x="4623513" y="2076947"/>
              <a:ext cx="99694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ЦИФРОВОЙ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МАРКЕТИНГ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934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579813" y="2622743"/>
            <a:ext cx="171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Собирают, структурируют и анализируют данные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5857" y="3346345"/>
            <a:ext cx="173554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бизнес-аналитике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данным (сбору и </a:t>
            </a:r>
            <a:r>
              <a:rPr lang="ru-RU" sz="1100" dirty="0" smtClean="0"/>
              <a:t>исследованию</a:t>
            </a:r>
            <a:r>
              <a:rPr lang="ru-RU" sz="1100" dirty="0"/>
              <a:t>)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Веб-аналитик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архитектуре данных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Руководитель по продвинутой аналитике (</a:t>
            </a:r>
            <a:r>
              <a:rPr lang="en-US" sz="1100" dirty="0"/>
              <a:t>chief data officer</a:t>
            </a:r>
            <a:r>
              <a:rPr lang="ru-RU" sz="1100" dirty="0"/>
              <a:t>)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5891269" y="1401349"/>
            <a:ext cx="1185068" cy="1137263"/>
            <a:chOff x="5980270" y="1401349"/>
            <a:chExt cx="1185068" cy="1137263"/>
          </a:xfrm>
        </p:grpSpPr>
        <p:sp>
          <p:nvSpPr>
            <p:cNvPr id="24" name="TextBox 23"/>
            <p:cNvSpPr txBox="1"/>
            <p:nvPr/>
          </p:nvSpPr>
          <p:spPr>
            <a:xfrm>
              <a:off x="5980270" y="2076947"/>
              <a:ext cx="11850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ПРОДВИНУТАЯ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АНАЛИТИКА</a:t>
              </a: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750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7312705" y="2586529"/>
            <a:ext cx="207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Разрабатывают способы применения технологий в различных индустриях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55587" y="3346345"/>
            <a:ext cx="1906190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Инженер по </a:t>
            </a:r>
            <a:r>
              <a:rPr lang="ru-RU" sz="1100" dirty="0" smtClean="0"/>
              <a:t>разработке </a:t>
            </a:r>
            <a:r>
              <a:rPr lang="ru-RU" sz="1100" dirty="0"/>
              <a:t>виртуальных моделей производства</a:t>
            </a:r>
          </a:p>
          <a:p>
            <a:pPr marL="171450" indent="-171450">
              <a:spcAft>
                <a:spcPts val="300"/>
              </a:spcAft>
              <a:buFont typeface="Arial" charset="0"/>
              <a:buChar char="•"/>
            </a:pPr>
            <a:r>
              <a:rPr lang="ru-RU" sz="1100" dirty="0"/>
              <a:t>Специалист по </a:t>
            </a:r>
            <a:r>
              <a:rPr lang="ru-RU" sz="1100" dirty="0" smtClean="0"/>
              <a:t>роботехнике /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автоматизации производственного процесса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689421" y="1401349"/>
            <a:ext cx="1458861" cy="1137263"/>
            <a:chOff x="7150234" y="1401349"/>
            <a:chExt cx="1458861" cy="1137263"/>
          </a:xfrm>
        </p:grpSpPr>
        <p:sp>
          <p:nvSpPr>
            <p:cNvPr id="28" name="TextBox 27"/>
            <p:cNvSpPr txBox="1"/>
            <p:nvPr/>
          </p:nvSpPr>
          <p:spPr>
            <a:xfrm>
              <a:off x="7150234" y="2076947"/>
              <a:ext cx="14588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ИНДУСТРИАЛЬНОЕ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ПРИМЕНЕНИЕ</a:t>
              </a: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613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9361777" y="2593535"/>
            <a:ext cx="253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Традиционные специалисты в управлении </a:t>
            </a:r>
            <a:r>
              <a:rPr lang="ru-RU" sz="1200" i="1" dirty="0" smtClean="0"/>
              <a:t>ИТ-инфраструктурой</a:t>
            </a:r>
            <a:br>
              <a:rPr lang="ru-RU" sz="1200" i="1" dirty="0" smtClean="0"/>
            </a:br>
            <a:r>
              <a:rPr lang="ru-RU" sz="1200" i="1" dirty="0" smtClean="0"/>
              <a:t>и </a:t>
            </a:r>
            <a:r>
              <a:rPr lang="ru-RU" sz="1200" i="1" dirty="0"/>
              <a:t>софтом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31610" y="3346345"/>
            <a:ext cx="23641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100" dirty="0"/>
              <a:t>Программное обеспечение</a:t>
            </a:r>
          </a:p>
          <a:p>
            <a:pPr marL="628650" lvl="1" indent="-171450">
              <a:buFont typeface="Arial" charset="0"/>
              <a:buChar char="•"/>
            </a:pPr>
            <a:r>
              <a:rPr lang="ru-RU" sz="1100" dirty="0"/>
              <a:t>Разработчик</a:t>
            </a:r>
          </a:p>
          <a:p>
            <a:pPr marL="628650" lvl="1" indent="-171450">
              <a:buFont typeface="Arial" charset="0"/>
              <a:buChar char="•"/>
            </a:pPr>
            <a:r>
              <a:rPr lang="ru-RU" sz="1100" dirty="0"/>
              <a:t>Интегратор систем</a:t>
            </a:r>
          </a:p>
          <a:p>
            <a:pPr marL="628650" lvl="1" indent="-171450">
              <a:buFont typeface="Arial" charset="0"/>
              <a:buChar char="•"/>
            </a:pPr>
            <a:r>
              <a:rPr lang="ru-RU" sz="1100" dirty="0"/>
              <a:t>Специалист НСИ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/>
              <a:t>Hardware</a:t>
            </a:r>
            <a:endParaRPr lang="ru-RU" sz="1100" dirty="0"/>
          </a:p>
          <a:p>
            <a:pPr marL="628650" lvl="1" indent="-171450">
              <a:buFont typeface="Arial" charset="0"/>
              <a:buChar char="•"/>
            </a:pPr>
            <a:r>
              <a:rPr lang="ru-RU" sz="1100" dirty="0"/>
              <a:t>Специалист по ремонту и настройке ИТ-оборудования</a:t>
            </a:r>
          </a:p>
          <a:p>
            <a:pPr marL="628650" lvl="1" indent="-171450">
              <a:buFont typeface="Arial" charset="0"/>
              <a:buChar char="•"/>
            </a:pPr>
            <a:r>
              <a:rPr lang="ru-RU" sz="1100" dirty="0"/>
              <a:t>Сетевой администратор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100" dirty="0"/>
              <a:t>Специалист по ИТ безопасности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100" dirty="0"/>
              <a:t>Специалист по поддержке пользователей</a:t>
            </a:r>
          </a:p>
          <a:p>
            <a:pPr marL="628650" lvl="1" indent="-171450">
              <a:buFont typeface="Arial" charset="0"/>
              <a:buChar char="•"/>
            </a:pPr>
            <a:endParaRPr lang="ru-RU" sz="11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876632" y="1401349"/>
            <a:ext cx="1596334" cy="1137263"/>
            <a:chOff x="8999710" y="1401349"/>
            <a:chExt cx="1596334" cy="1137263"/>
          </a:xfrm>
        </p:grpSpPr>
        <p:sp>
          <p:nvSpPr>
            <p:cNvPr id="32" name="TextBox 31"/>
            <p:cNvSpPr txBox="1"/>
            <p:nvPr/>
          </p:nvSpPr>
          <p:spPr>
            <a:xfrm>
              <a:off x="8999710" y="2076947"/>
              <a:ext cx="1596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ФУНДАМЕНТАЛЬНОЕ</a:t>
              </a:r>
              <a:r>
                <a:rPr lang="ru-RU" sz="1200" b="1" dirty="0">
                  <a:solidFill>
                    <a:schemeClr val="bg1"/>
                  </a:solidFill>
                </a:rPr>
                <a:t/>
              </a:r>
              <a:br>
                <a:rPr lang="ru-RU" sz="1200" b="1" dirty="0">
                  <a:solidFill>
                    <a:schemeClr val="bg1"/>
                  </a:solidFill>
                </a:rPr>
              </a:br>
              <a:r>
                <a:rPr lang="ru-RU" sz="1200" b="1" dirty="0">
                  <a:solidFill>
                    <a:schemeClr val="bg1"/>
                  </a:solidFill>
                </a:rPr>
                <a:t>ИТ</a:t>
              </a: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733" y="1401349"/>
              <a:ext cx="546100" cy="546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矩形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32EC36B9-8D77-4AAD-AD63-32E224424039}"/>
              </a:ext>
            </a:extLst>
          </p:cNvPr>
          <p:cNvSpPr/>
          <p:nvPr/>
        </p:nvSpPr>
        <p:spPr>
          <a:xfrm>
            <a:off x="514153" y="251247"/>
            <a:ext cx="9287072" cy="104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79227"/>
            <a:r>
              <a:rPr lang="ru-RU" sz="3200" dirty="0">
                <a:latin typeface="Arial Black" panose="020B0A04020102020204" pitchFamily="34" charset="0"/>
              </a:rPr>
              <a:t>Цифровые профессии</a:t>
            </a:r>
          </a:p>
        </p:txBody>
      </p:sp>
      <p:sp>
        <p:nvSpPr>
          <p:cNvPr id="45" name="任意多边形 32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28C3386D-C165-4CC9-AA99-ABBFB052BAE4}"/>
              </a:ext>
            </a:extLst>
          </p:cNvPr>
          <p:cNvSpPr/>
          <p:nvPr/>
        </p:nvSpPr>
        <p:spPr>
          <a:xfrm>
            <a:off x="616432" y="1270322"/>
            <a:ext cx="366069" cy="45719"/>
          </a:xfrm>
          <a:custGeom>
            <a:avLst/>
            <a:gdLst>
              <a:gd name="connsiteX0" fmla="*/ 0 w 697423"/>
              <a:gd name="connsiteY0" fmla="*/ 0 h 0"/>
              <a:gd name="connsiteX1" fmla="*/ 697423 w 6974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7423">
                <a:moveTo>
                  <a:pt x="0" y="0"/>
                </a:moveTo>
                <a:lnTo>
                  <a:pt x="697423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40" name="Номер слайда 3">
            <a:extLst>
              <a:ext uri="{FF2B5EF4-FFF2-40B4-BE49-F238E27FC236}">
                <a16:creationId xmlns:a16="http://schemas.microsoft.com/office/drawing/2014/main" xmlns="" id="{DBAE82A9-8859-FD48-8E35-D8B1F2E4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0" y="0"/>
            <a:ext cx="12192000" cy="3136605"/>
          </a:xfrm>
          <a:prstGeom prst="rect">
            <a:avLst/>
          </a:prstGeom>
          <a:solidFill>
            <a:srgbClr val="2DE1EB">
              <a:alpha val="60000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29210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FFFFFF"/>
              </a:solidFill>
              <a:cs typeface="Helvetica"/>
            </a:endParaRPr>
          </a:p>
        </p:txBody>
      </p:sp>
      <p:grpSp>
        <p:nvGrpSpPr>
          <p:cNvPr id="7" name="组合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4A1AB312-E58E-48E5-96C7-61A7EA670AFE}"/>
              </a:ext>
            </a:extLst>
          </p:cNvPr>
          <p:cNvGrpSpPr/>
          <p:nvPr/>
        </p:nvGrpSpPr>
        <p:grpSpPr>
          <a:xfrm>
            <a:off x="930600" y="3578584"/>
            <a:ext cx="3684791" cy="2338503"/>
            <a:chOff x="7167024" y="1647663"/>
            <a:chExt cx="4155704" cy="2338503"/>
          </a:xfrm>
        </p:grpSpPr>
        <p:sp>
          <p:nvSpPr>
            <p:cNvPr id="8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B3E240DB-66C1-4045-952E-F68869251A9A}"/>
                </a:ext>
              </a:extLst>
            </p:cNvPr>
            <p:cNvSpPr txBox="1"/>
            <p:nvPr/>
          </p:nvSpPr>
          <p:spPr>
            <a:xfrm>
              <a:off x="7167024" y="1647663"/>
              <a:ext cx="4155704" cy="95410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RegTech</a:t>
              </a:r>
              <a:endParaRPr lang="ru-RU" sz="2800" b="1" dirty="0" smtClean="0">
                <a:solidFill>
                  <a:prstClr val="white"/>
                </a:solidFill>
                <a:ea typeface="Poppins SemiBold" charset="0"/>
                <a:cs typeface="Poppins SemiBold" charset="0"/>
              </a:endParaRPr>
            </a:p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(</a:t>
              </a:r>
              <a:r>
                <a:rPr lang="en-US" sz="2800" b="1" dirty="0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regulatory technology)</a:t>
              </a:r>
              <a:endParaRPr lang="en-US" sz="2800" b="1" dirty="0">
                <a:solidFill>
                  <a:prstClr val="white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FF06A2F0-4B4F-417F-A07B-310B7F528F57}"/>
                </a:ext>
              </a:extLst>
            </p:cNvPr>
            <p:cNvSpPr/>
            <p:nvPr/>
          </p:nvSpPr>
          <p:spPr>
            <a:xfrm>
              <a:off x="7323402" y="2662727"/>
              <a:ext cx="393375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Современные технологии, обеспечивающие более  эффективное выполнение регуляторных требований участниками финансового рынка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21" name="Номер слайда 3">
            <a:extLst>
              <a:ext uri="{FF2B5EF4-FFF2-40B4-BE49-F238E27FC236}">
                <a16:creationId xmlns:a16="http://schemas.microsoft.com/office/drawing/2014/main" xmlns="" id="{A53C71B6-6784-594E-9225-F5797702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矩形 3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66EE3B70-FA35-41A6-98C2-E2FB0EF7BCD1}"/>
              </a:ext>
            </a:extLst>
          </p:cNvPr>
          <p:cNvSpPr/>
          <p:nvPr/>
        </p:nvSpPr>
        <p:spPr>
          <a:xfrm>
            <a:off x="1248288" y="228045"/>
            <a:ext cx="9511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Цифровые технологии и регулятор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组合 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4A1AB312-E58E-48E5-96C7-61A7EA670AFE}"/>
              </a:ext>
            </a:extLst>
          </p:cNvPr>
          <p:cNvGrpSpPr/>
          <p:nvPr/>
        </p:nvGrpSpPr>
        <p:grpSpPr>
          <a:xfrm>
            <a:off x="6915278" y="3578584"/>
            <a:ext cx="3971344" cy="2338503"/>
            <a:chOff x="7005439" y="1647663"/>
            <a:chExt cx="4478879" cy="2338503"/>
          </a:xfrm>
        </p:grpSpPr>
        <p:sp>
          <p:nvSpPr>
            <p:cNvPr id="25" name="TextBox 123" descr="e7d195523061f1c0205959036996ad55c215b892a7aac5c0B9ADEF7896FB48F2EF97163A2DE1401E1875DEDC438B7864AD24CA23553DBBBD975DAF4CAD4A2592689FFB6CEE59FFA55B2702D0E5EE29CD9B55C5BEEEF84BA7405ADCC7F2E0B62921FCB8D7302C428D78DF57DE8F7FB27CEDEC1005039AF73485702AA39F667F86BA9E963634351767">
              <a:extLst>
                <a:ext uri="{FF2B5EF4-FFF2-40B4-BE49-F238E27FC236}">
                  <a16:creationId xmlns:a16="http://schemas.microsoft.com/office/drawing/2014/main" xmlns="" id="{B3E240DB-66C1-4045-952E-F68869251A9A}"/>
                </a:ext>
              </a:extLst>
            </p:cNvPr>
            <p:cNvSpPr txBox="1"/>
            <p:nvPr/>
          </p:nvSpPr>
          <p:spPr>
            <a:xfrm>
              <a:off x="7005439" y="1647663"/>
              <a:ext cx="4478879" cy="95410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SupTech</a:t>
              </a:r>
              <a:endParaRPr lang="ru-RU" sz="2800" b="1" dirty="0" smtClean="0">
                <a:solidFill>
                  <a:prstClr val="white"/>
                </a:solidFill>
                <a:ea typeface="Poppins SemiBold" charset="0"/>
                <a:cs typeface="Poppins SemiBold" charset="0"/>
              </a:endParaRPr>
            </a:p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(</a:t>
              </a:r>
              <a:r>
                <a:rPr lang="en-US" sz="2800" b="1" dirty="0" smtClean="0">
                  <a:solidFill>
                    <a:prstClr val="white"/>
                  </a:solidFill>
                  <a:ea typeface="Poppins SemiBold" charset="0"/>
                  <a:cs typeface="Poppins SemiBold" charset="0"/>
                </a:rPr>
                <a:t>supervision technology)</a:t>
              </a:r>
              <a:endParaRPr lang="en-US" sz="2800" b="1" dirty="0">
                <a:solidFill>
                  <a:prstClr val="white"/>
                </a:solidFill>
                <a:ea typeface="Poppins SemiBold" charset="0"/>
                <a:cs typeface="Poppins SemiBold" charset="0"/>
              </a:endParaRPr>
            </a:p>
          </p:txBody>
        </p:sp>
        <p:sp>
          <p:nvSpPr>
            <p:cNvPr id="27" name="矩形 8">
              <a:extLst>
                <a:ext uri="{FF2B5EF4-FFF2-40B4-BE49-F238E27FC236}">
                  <a16:creationId xmlns:a16="http://schemas.microsoft.com/office/drawing/2014/main" xmlns="" id="{FF06A2F0-4B4F-417F-A07B-310B7F528F57}"/>
                </a:ext>
              </a:extLst>
            </p:cNvPr>
            <p:cNvSpPr/>
            <p:nvPr/>
          </p:nvSpPr>
          <p:spPr>
            <a:xfrm>
              <a:off x="7323405" y="2662727"/>
              <a:ext cx="39503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Современные технологии, автоматизирующие и оптимизирующие процедуры надзора за участниками финансового рынка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22214" y="1389649"/>
            <a:ext cx="916353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Базовые цифровые навыки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Критически важные технологии (</a:t>
            </a:r>
            <a:r>
              <a:rPr lang="en-US" sz="2400" dirty="0" err="1" smtClean="0">
                <a:solidFill>
                  <a:schemeClr val="bg1"/>
                </a:solidFill>
              </a:rPr>
              <a:t>FinTech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кибербезопасность</a:t>
            </a:r>
            <a:r>
              <a:rPr lang="ru-RU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Новые технологии в деятельности регулятора и участников рынка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r="46542"/>
          <a:stretch/>
        </p:blipFill>
        <p:spPr>
          <a:xfrm flipH="1">
            <a:off x="0" y="0"/>
            <a:ext cx="3878580" cy="6858000"/>
          </a:xfrm>
          <a:prstGeom prst="rect">
            <a:avLst/>
          </a:prstGeom>
        </p:spPr>
      </p:pic>
      <p:sp>
        <p:nvSpPr>
          <p:cNvPr id="34" name="矩形 3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66EE3B70-FA35-41A6-98C2-E2FB0EF7BCD1}"/>
              </a:ext>
            </a:extLst>
          </p:cNvPr>
          <p:cNvSpPr/>
          <p:nvPr/>
        </p:nvSpPr>
        <p:spPr>
          <a:xfrm>
            <a:off x="579854" y="1830405"/>
            <a:ext cx="2684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SOFT,</a:t>
            </a:r>
          </a:p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HARD,</a:t>
            </a:r>
          </a:p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DIGITAL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E5C999CE-27D8-F64F-AFF3-9D0F9150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1169" y="4082748"/>
            <a:ext cx="77647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ТОП-5 дистанционных курсов Университета Банка России:</a:t>
            </a:r>
            <a:r>
              <a:rPr lang="ru-RU" baseline="30000" dirty="0" smtClean="0"/>
              <a:t>2</a:t>
            </a:r>
            <a:endParaRPr lang="ru-RU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/>
              <a:t>Информационная безопасность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/>
              <a:t>Индивидуальный план развития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/>
              <a:t>Эмоциональный интеллект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/>
              <a:t>Управление временем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/>
              <a:t>Корпоративные компетенции и ценности Банка России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33684" y="6135590"/>
            <a:ext cx="7565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33684" y="6135590"/>
            <a:ext cx="63978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Источники:</a:t>
            </a:r>
          </a:p>
          <a:p>
            <a:r>
              <a:rPr lang="ru-RU" sz="1200" dirty="0" smtClean="0"/>
              <a:t>1 – </a:t>
            </a:r>
            <a:r>
              <a:rPr lang="en-US" sz="1200" dirty="0" smtClean="0"/>
              <a:t>Workforce 2030, PWC, 2018</a:t>
            </a:r>
            <a:endParaRPr lang="ru-RU" sz="1200" dirty="0" smtClean="0"/>
          </a:p>
          <a:p>
            <a:r>
              <a:rPr lang="ru-RU" sz="1200" dirty="0" smtClean="0"/>
              <a:t>2 – Рейтинг дистанционных курсов (среди сотрудников), Университет Банка России</a:t>
            </a:r>
            <a:r>
              <a:rPr lang="en-US" sz="1200" dirty="0" smtClean="0"/>
              <a:t>, </a:t>
            </a:r>
            <a:r>
              <a:rPr lang="ru-RU" sz="1200" dirty="0" smtClean="0"/>
              <a:t>2017-</a:t>
            </a:r>
            <a:r>
              <a:rPr lang="en-US" sz="1200" dirty="0" smtClean="0"/>
              <a:t>2018</a:t>
            </a:r>
            <a:endParaRPr lang="ru-RU" sz="1200" dirty="0" smtClean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199608020"/>
              </p:ext>
            </p:extLst>
          </p:nvPr>
        </p:nvGraphicFramePr>
        <p:xfrm>
          <a:off x="4181168" y="560438"/>
          <a:ext cx="7647037" cy="3254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89735" y="94510"/>
            <a:ext cx="6534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Ключевые навыки на рынке труда (по мнению соискателей):</a:t>
            </a:r>
            <a:r>
              <a:rPr lang="ru-RU" baseline="30000" dirty="0" smtClean="0"/>
              <a:t>1</a:t>
            </a:r>
            <a:endParaRPr lang="ru-RU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1822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8" name="矩形 1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803775" y="1247163"/>
            <a:ext cx="5326573" cy="2442854"/>
          </a:xfrm>
          <a:prstGeom prst="rect">
            <a:avLst/>
          </a:prstGeom>
          <a:solidFill>
            <a:srgbClr val="2DE1EB">
              <a:alpha val="6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矩形 1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302065" y="1247163"/>
            <a:ext cx="5326573" cy="2442854"/>
          </a:xfrm>
          <a:prstGeom prst="rect">
            <a:avLst/>
          </a:prstGeom>
          <a:solidFill>
            <a:srgbClr val="2DE1EB">
              <a:alpha val="6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矩形 1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803775" y="3845622"/>
            <a:ext cx="5326573" cy="2536075"/>
          </a:xfrm>
          <a:prstGeom prst="rect">
            <a:avLst/>
          </a:prstGeom>
          <a:solidFill>
            <a:srgbClr val="2DE1EB">
              <a:alpha val="6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4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314944" y="3845622"/>
            <a:ext cx="5326573" cy="2536076"/>
          </a:xfrm>
          <a:prstGeom prst="rect">
            <a:avLst/>
          </a:prstGeom>
          <a:solidFill>
            <a:srgbClr val="2DE1EB">
              <a:alpha val="6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矩形 2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994226" y="1391128"/>
            <a:ext cx="337445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altLang="zh-CN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Сильные стороны</a:t>
            </a:r>
            <a:endParaRPr lang="en-US" altLang="zh-CN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矩形 2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456592" y="1391128"/>
            <a:ext cx="3137205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altLang="zh-CN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Слабые стороны</a:t>
            </a:r>
            <a:endParaRPr lang="en-US" altLang="zh-CN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矩形 2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1011998" y="3902500"/>
            <a:ext cx="465884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altLang="zh-CN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Доступные возможности</a:t>
            </a:r>
            <a:endParaRPr lang="en-US" altLang="zh-CN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矩形 26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SpPr/>
          <p:nvPr/>
        </p:nvSpPr>
        <p:spPr>
          <a:xfrm>
            <a:off x="6491918" y="3888392"/>
            <a:ext cx="368665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/>
            <a:r>
              <a:rPr lang="ru-RU" altLang="zh-CN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Возможные угрозы</a:t>
            </a:r>
            <a:endParaRPr lang="en-US" altLang="zh-CN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 3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66EE3B70-FA35-41A6-98C2-E2FB0EF7BCD1}"/>
              </a:ext>
            </a:extLst>
          </p:cNvPr>
          <p:cNvSpPr/>
          <p:nvPr/>
        </p:nvSpPr>
        <p:spPr>
          <a:xfrm>
            <a:off x="543341" y="-69793"/>
            <a:ext cx="11357113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Портрет молодого специалиста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Fintech</a:t>
            </a:r>
            <a:b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по итогам опроса</a:t>
            </a:r>
            <a:r>
              <a:rPr lang="ru-RU" altLang="zh-CN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ТОП-3 характеристики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4226" y="1963026"/>
            <a:ext cx="4788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Навыки командной работы</a:t>
            </a:r>
            <a:endParaRPr lang="en-US" sz="2400" b="1" dirty="0" smtClean="0"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Мобильность, гибкость, адаптивность</a:t>
            </a:r>
            <a:endParaRPr lang="en-US" sz="2400" b="1" dirty="0"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Навык решения 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сложных 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задач</a:t>
            </a:r>
            <a:endParaRPr lang="en-US" sz="2400" b="1" dirty="0" smtClean="0"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590" y="1963026"/>
            <a:ext cx="4566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ea typeface="Poppins SemiBold" charset="0"/>
                <a:cs typeface="Poppins SemiBold" charset="0"/>
              </a:rPr>
              <a:t>Soft </a:t>
            </a:r>
            <a:r>
              <a:rPr lang="ru-RU" sz="2400" b="1" dirty="0" smtClean="0">
                <a:ea typeface="Poppins SemiBold" charset="0"/>
                <a:cs typeface="Poppins SemiBold" charset="0"/>
              </a:rPr>
              <a:t>компетенции</a:t>
            </a:r>
            <a:endParaRPr lang="en-US" sz="2400" b="1" dirty="0" smtClean="0">
              <a:ea typeface="Poppins SemiBold" charset="0"/>
              <a:cs typeface="Poppins SemiBold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Эмоциональный интеллект</a:t>
            </a:r>
          </a:p>
          <a:p>
            <a:pPr marL="342900" indent="-342900">
              <a:buAutoNum type="arabicPeriod"/>
            </a:pPr>
            <a:r>
              <a:rPr lang="ru-RU" sz="2400" b="1" dirty="0" err="1" smtClean="0">
                <a:ea typeface="PT Sans" charset="-52"/>
                <a:cs typeface="Arial" panose="020B0604020202020204" pitchFamily="34" charset="0"/>
              </a:rPr>
              <a:t>Мультикультурность</a:t>
            </a:r>
            <a:endParaRPr lang="en-US" sz="2400" b="1" dirty="0" smtClean="0"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7812" y="4551669"/>
            <a:ext cx="4754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Тренинги 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и </a:t>
            </a:r>
            <a:r>
              <a:rPr lang="ru-RU" sz="2400" b="1" dirty="0" err="1" smtClean="0">
                <a:ea typeface="PT Sans" charset="-52"/>
                <a:cs typeface="Arial" panose="020B0604020202020204" pitchFamily="34" charset="0"/>
              </a:rPr>
              <a:t>доп.обучение</a:t>
            </a:r>
            <a:endParaRPr lang="ru-RU" sz="2400" b="1" dirty="0"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Форумы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, мастер-классы, дни карьеры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Стажировки</a:t>
            </a:r>
            <a:r>
              <a:rPr lang="en-US" sz="2400" b="1" dirty="0" smtClean="0">
                <a:ea typeface="PT Sans" charset="-52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в компаниях</a:t>
            </a:r>
            <a:endParaRPr lang="ru-RU" sz="2400" b="1" dirty="0"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55351" y="4410001"/>
            <a:ext cx="5177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О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тсутствие 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необходимых компетенций и 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навыков </a:t>
            </a:r>
            <a:endParaRPr lang="en-US" sz="2400" b="1" dirty="0" smtClean="0">
              <a:ea typeface="PT Sans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Геополитические 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риски 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/>
            </a:r>
            <a:br>
              <a:rPr lang="ru-RU" sz="2400" b="1" dirty="0" smtClean="0">
                <a:ea typeface="PT Sans" charset="-52"/>
                <a:cs typeface="Arial" panose="020B0604020202020204" pitchFamily="34" charset="0"/>
              </a:rPr>
            </a:b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(</a:t>
            </a:r>
            <a:r>
              <a:rPr lang="ru-RU" sz="2400" b="1" dirty="0">
                <a:ea typeface="PT Sans" charset="-52"/>
                <a:cs typeface="Arial" panose="020B0604020202020204" pitchFamily="34" charset="0"/>
              </a:rPr>
              <a:t>санкции и т.п</a:t>
            </a: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.)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ea typeface="PT Sans" charset="-52"/>
                <a:cs typeface="Arial" panose="020B0604020202020204" pitchFamily="34" charset="0"/>
              </a:rPr>
              <a:t>Высокий конкурс на вакансии</a:t>
            </a:r>
            <a:endParaRPr lang="en-US" sz="2400" b="1" dirty="0"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2231" y="6458044"/>
            <a:ext cx="884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*Опрос победителей молодежных </a:t>
            </a:r>
            <a:r>
              <a:rPr lang="en-US" dirty="0" smtClean="0">
                <a:solidFill>
                  <a:schemeClr val="bg1"/>
                </a:solidFill>
              </a:rPr>
              <a:t>Fintech </a:t>
            </a:r>
            <a:r>
              <a:rPr lang="ru-RU" dirty="0" err="1" smtClean="0">
                <a:solidFill>
                  <a:schemeClr val="bg1"/>
                </a:solidFill>
              </a:rPr>
              <a:t>стартапов</a:t>
            </a:r>
            <a:r>
              <a:rPr lang="ru-RU" dirty="0" smtClean="0">
                <a:solidFill>
                  <a:schemeClr val="bg1"/>
                </a:solidFill>
              </a:rPr>
              <a:t> на форуме </a:t>
            </a:r>
            <a:r>
              <a:rPr lang="en-US" dirty="0" err="1" smtClean="0">
                <a:solidFill>
                  <a:schemeClr val="bg1"/>
                </a:solidFill>
              </a:rPr>
              <a:t>Finopolis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ru-RU" dirty="0" smtClean="0">
                <a:solidFill>
                  <a:schemeClr val="bg1"/>
                </a:solidFill>
              </a:rPr>
              <a:t>октябрь 2018)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r="46542"/>
          <a:stretch/>
        </p:blipFill>
        <p:spPr>
          <a:xfrm flipH="1">
            <a:off x="0" y="0"/>
            <a:ext cx="3878580" cy="6858000"/>
          </a:xfrm>
          <a:prstGeom prst="rect">
            <a:avLst/>
          </a:prstGeom>
        </p:spPr>
      </p:pic>
      <p:sp>
        <p:nvSpPr>
          <p:cNvPr id="34" name="矩形 33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>
            <a:extLst>
              <a:ext uri="{FF2B5EF4-FFF2-40B4-BE49-F238E27FC236}">
                <a16:creationId xmlns:a16="http://schemas.microsoft.com/office/drawing/2014/main" xmlns="" id="{66EE3B70-FA35-41A6-98C2-E2FB0EF7BCD1}"/>
              </a:ext>
            </a:extLst>
          </p:cNvPr>
          <p:cNvSpPr/>
          <p:nvPr/>
        </p:nvSpPr>
        <p:spPr>
          <a:xfrm>
            <a:off x="136046" y="2537707"/>
            <a:ext cx="35718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ВОПРОСЫ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7d195523061f1c0" descr="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a:t>
            </a:r>
            <a:endParaRPr lang="zh-CN" altLang="en-US" sz="100"/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E5C999CE-27D8-F64F-AFF3-9D0F9150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4580" y="6474144"/>
            <a:ext cx="2133600" cy="273844"/>
          </a:xfrm>
        </p:spPr>
        <p:txBody>
          <a:bodyPr/>
          <a:lstStyle/>
          <a:p>
            <a:fld id="{FD2C02B9-0C73-4250-8433-0A85F7F7CFB8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955" y="2305615"/>
            <a:ext cx="6747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От технологии к бизнесу или от бизнес-задачи к технологии?</a:t>
            </a:r>
          </a:p>
          <a:p>
            <a:endParaRPr lang="ru-RU" sz="2800" dirty="0" smtClean="0"/>
          </a:p>
          <a:p>
            <a:r>
              <a:rPr lang="ru-RU" sz="2800" b="1" dirty="0" smtClean="0"/>
              <a:t>Профессионал будущего: как не оставить в стороне нынешние поколения?</a:t>
            </a:r>
          </a:p>
        </p:txBody>
      </p:sp>
    </p:spTree>
    <p:extLst>
      <p:ext uri="{BB962C8B-B14F-4D97-AF65-F5344CB8AC3E}">
        <p14:creationId xmlns:p14="http://schemas.microsoft.com/office/powerpoint/2010/main" val="19735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0205959036996ad55c215b892a7aac5c0B9ADEF7896FB48F2EF97163A2DE1401E1875DEDC438B7864AD24CA23553DBBBD975DAF4CAD4A2592689FFB6CEE59FFA55B2702D0E5EE29CD050A1E7EB2803E0BFCD03B4455870B555EC0283BE30902C074B55AE88553B36B0AA5162E2035C2E4D3FD65D51D6DC877E61C331F6214D1EDE5ABC882E828C683</_7b1dac89e7d195523061f1c0316ecb71>
</e7d195523061f1c0>
</file>

<file path=customXml/itemProps1.xml><?xml version="1.0" encoding="utf-8"?>
<ds:datastoreItem xmlns:ds="http://schemas.openxmlformats.org/officeDocument/2006/customXml" ds:itemID="{7A21AEBE-407A-4941-BFCB-7D891E12DDE1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585</Words>
  <Application>Microsoft Office PowerPoint</Application>
  <PresentationFormat>Широкоэкранный</PresentationFormat>
  <Paragraphs>176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Aharoni</vt:lpstr>
      <vt:lpstr>Arial</vt:lpstr>
      <vt:lpstr>Arial Black</vt:lpstr>
      <vt:lpstr>Calibri</vt:lpstr>
      <vt:lpstr>Calibri Light</vt:lpstr>
      <vt:lpstr>Helvetica</vt:lpstr>
      <vt:lpstr>Open Sans</vt:lpstr>
      <vt:lpstr>Poppins SemiBold</vt:lpstr>
      <vt:lpstr>PT Sans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©PPTSTORE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PPTWORK</dc:creator>
  <dc:description>©PPTSTORE 版权所有</dc:description>
  <cp:lastModifiedBy>Павлюченко Ирина Александровна</cp:lastModifiedBy>
  <cp:revision>211</cp:revision>
  <cp:lastPrinted>2018-10-26T11:21:10Z</cp:lastPrinted>
  <dcterms:created xsi:type="dcterms:W3CDTF">2018-05-11T00:53:09Z</dcterms:created>
  <dcterms:modified xsi:type="dcterms:W3CDTF">2018-11-12T07:17:40Z</dcterms:modified>
</cp:coreProperties>
</file>