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3"/>
  </p:notesMasterIdLst>
  <p:sldIdLst>
    <p:sldId id="256" r:id="rId3"/>
    <p:sldId id="296" r:id="rId4"/>
    <p:sldId id="284" r:id="rId5"/>
    <p:sldId id="295" r:id="rId6"/>
    <p:sldId id="290" r:id="rId7"/>
    <p:sldId id="303" r:id="rId8"/>
    <p:sldId id="304" r:id="rId9"/>
    <p:sldId id="305" r:id="rId10"/>
    <p:sldId id="302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9"/>
    <a:srgbClr val="D32724"/>
    <a:srgbClr val="BAE18F"/>
    <a:srgbClr val="84C225"/>
    <a:srgbClr val="3F4041"/>
    <a:srgbClr val="FAFAFA"/>
    <a:srgbClr val="D9261C"/>
    <a:srgbClr val="9CCD17"/>
    <a:srgbClr val="E3546B"/>
    <a:srgbClr val="ED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89;&#1077;&#1085;&#1080;&#1103;\Downloads\&#1053;&#1072;&#1083;&#1086;&#1075;-&#1085;&#1077;&#1085;&#1072;&#1083;&#108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российских</a:t>
            </a:r>
            <a:r>
              <a:rPr lang="ru-RU" baseline="0"/>
              <a:t> компаний по уровням риска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Низкий риск</c:v>
                </c:pt>
              </c:strCache>
            </c:strRef>
          </c:tx>
          <c:spPr>
            <a:solidFill>
              <a:srgbClr val="84C249"/>
            </a:solidFill>
            <a:ln>
              <a:noFill/>
            </a:ln>
            <a:effectLst/>
          </c:spPr>
          <c:invertIfNegative val="0"/>
          <c:cat>
            <c:strRef>
              <c:f>Лист1!$A$5:$A$15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2016 (4 квартал)</c:v>
                </c:pt>
                <c:pt idx="7">
                  <c:v>2017 (2 квартал)</c:v>
                </c:pt>
                <c:pt idx="8">
                  <c:v>2018 (1 квартал)</c:v>
                </c:pt>
                <c:pt idx="9">
                  <c:v>2018 (2 квартал)</c:v>
                </c:pt>
                <c:pt idx="10">
                  <c:v>2018 (3 квартал)</c:v>
                </c:pt>
              </c:strCache>
            </c:strRef>
          </c:cat>
          <c:val>
            <c:numRef>
              <c:f>Лист1!$B$5:$B$15</c:f>
              <c:numCache>
                <c:formatCode>#,##0</c:formatCode>
                <c:ptCount val="11"/>
                <c:pt idx="0">
                  <c:v>847910</c:v>
                </c:pt>
                <c:pt idx="1">
                  <c:v>1240746</c:v>
                </c:pt>
                <c:pt idx="2">
                  <c:v>1036824</c:v>
                </c:pt>
                <c:pt idx="3">
                  <c:v>915797</c:v>
                </c:pt>
                <c:pt idx="4">
                  <c:v>1808156</c:v>
                </c:pt>
                <c:pt idx="5">
                  <c:v>1382748</c:v>
                </c:pt>
                <c:pt idx="6">
                  <c:v>1632317</c:v>
                </c:pt>
                <c:pt idx="7">
                  <c:v>1609832</c:v>
                </c:pt>
                <c:pt idx="8">
                  <c:v>1401619</c:v>
                </c:pt>
                <c:pt idx="9">
                  <c:v>1346178</c:v>
                </c:pt>
                <c:pt idx="10">
                  <c:v>1342281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5-4D34-AE1A-895B850AA0AC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Средний риск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Лист1!$A$5:$A$15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2016 (4 квартал)</c:v>
                </c:pt>
                <c:pt idx="7">
                  <c:v>2017 (2 квартал)</c:v>
                </c:pt>
                <c:pt idx="8">
                  <c:v>2018 (1 квартал)</c:v>
                </c:pt>
                <c:pt idx="9">
                  <c:v>2018 (2 квартал)</c:v>
                </c:pt>
                <c:pt idx="10">
                  <c:v>2018 (3 квартал)</c:v>
                </c:pt>
              </c:strCache>
            </c:strRef>
          </c:cat>
          <c:val>
            <c:numRef>
              <c:f>Лист1!$C$5:$C$15</c:f>
              <c:numCache>
                <c:formatCode>#,##0</c:formatCode>
                <c:ptCount val="11"/>
                <c:pt idx="0">
                  <c:v>863125</c:v>
                </c:pt>
                <c:pt idx="1">
                  <c:v>890552</c:v>
                </c:pt>
                <c:pt idx="2">
                  <c:v>1081566</c:v>
                </c:pt>
                <c:pt idx="3">
                  <c:v>1869451</c:v>
                </c:pt>
                <c:pt idx="4">
                  <c:v>1475934</c:v>
                </c:pt>
                <c:pt idx="5">
                  <c:v>1803516</c:v>
                </c:pt>
                <c:pt idx="6">
                  <c:v>1410464</c:v>
                </c:pt>
                <c:pt idx="7">
                  <c:v>1444237</c:v>
                </c:pt>
                <c:pt idx="8">
                  <c:v>1591858</c:v>
                </c:pt>
                <c:pt idx="9">
                  <c:v>1549228</c:v>
                </c:pt>
                <c:pt idx="10">
                  <c:v>1670137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5-4D34-AE1A-895B850AA0AC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Высокий риск (налоговый)</c:v>
                </c:pt>
              </c:strCache>
            </c:strRef>
          </c:tx>
          <c:spPr>
            <a:solidFill>
              <a:srgbClr val="D32724"/>
            </a:solidFill>
            <a:ln>
              <a:noFill/>
            </a:ln>
            <a:effectLst/>
          </c:spPr>
          <c:invertIfNegative val="0"/>
          <c:cat>
            <c:strRef>
              <c:f>Лист1!$A$5:$A$15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2016 (4 квартал)</c:v>
                </c:pt>
                <c:pt idx="7">
                  <c:v>2017 (2 квартал)</c:v>
                </c:pt>
                <c:pt idx="8">
                  <c:v>2018 (1 квартал)</c:v>
                </c:pt>
                <c:pt idx="9">
                  <c:v>2018 (2 квартал)</c:v>
                </c:pt>
                <c:pt idx="10">
                  <c:v>2018 (3 квартал)</c:v>
                </c:pt>
              </c:strCache>
            </c:strRef>
          </c:cat>
          <c:val>
            <c:numRef>
              <c:f>Лист1!$D$5:$D$15</c:f>
              <c:numCache>
                <c:formatCode>#,##0</c:formatCode>
                <c:ptCount val="11"/>
                <c:pt idx="0">
                  <c:v>1100000</c:v>
                </c:pt>
                <c:pt idx="1">
                  <c:v>1000000</c:v>
                </c:pt>
                <c:pt idx="2">
                  <c:v>800000</c:v>
                </c:pt>
                <c:pt idx="3">
                  <c:v>500000</c:v>
                </c:pt>
                <c:pt idx="4">
                  <c:v>340000</c:v>
                </c:pt>
                <c:pt idx="5">
                  <c:v>400000</c:v>
                </c:pt>
                <c:pt idx="6">
                  <c:v>350000</c:v>
                </c:pt>
                <c:pt idx="7">
                  <c:v>300000</c:v>
                </c:pt>
                <c:pt idx="8">
                  <c:v>280000</c:v>
                </c:pt>
                <c:pt idx="9">
                  <c:v>240000</c:v>
                </c:pt>
                <c:pt idx="10">
                  <c:v>220000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A5-4D34-AE1A-895B850AA0AC}"/>
            </c:ext>
          </c:extLst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Высокий риск (неналоговый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Лист1!$A$5:$A$15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2016 (4 квартал)</c:v>
                </c:pt>
                <c:pt idx="7">
                  <c:v>2017 (2 квартал)</c:v>
                </c:pt>
                <c:pt idx="8">
                  <c:v>2018 (1 квартал)</c:v>
                </c:pt>
                <c:pt idx="9">
                  <c:v>2018 (2 квартал)</c:v>
                </c:pt>
                <c:pt idx="10">
                  <c:v>2018 (3 квартал)</c:v>
                </c:pt>
              </c:strCache>
            </c:strRef>
          </c:cat>
          <c:val>
            <c:numRef>
              <c:f>Лист1!$E$5:$E$15</c:f>
              <c:numCache>
                <c:formatCode>#,##0</c:formatCode>
                <c:ptCount val="11"/>
                <c:pt idx="0">
                  <c:v>666898</c:v>
                </c:pt>
                <c:pt idx="1">
                  <c:v>431031</c:v>
                </c:pt>
                <c:pt idx="2">
                  <c:v>685050</c:v>
                </c:pt>
                <c:pt idx="3">
                  <c:v>510100</c:v>
                </c:pt>
                <c:pt idx="4">
                  <c:v>306574</c:v>
                </c:pt>
                <c:pt idx="5">
                  <c:v>367860</c:v>
                </c:pt>
                <c:pt idx="6">
                  <c:v>408679</c:v>
                </c:pt>
                <c:pt idx="7">
                  <c:v>359844</c:v>
                </c:pt>
                <c:pt idx="8">
                  <c:v>411208</c:v>
                </c:pt>
                <c:pt idx="9">
                  <c:v>447842</c:v>
                </c:pt>
                <c:pt idx="10">
                  <c:v>350830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A5-4D34-AE1A-895B850AA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915200"/>
        <c:axId val="70917504"/>
      </c:barChart>
      <c:catAx>
        <c:axId val="709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17504"/>
        <c:crosses val="autoZero"/>
        <c:auto val="1"/>
        <c:lblAlgn val="ctr"/>
        <c:lblOffset val="100"/>
        <c:noMultiLvlLbl val="0"/>
      </c:catAx>
      <c:valAx>
        <c:axId val="709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1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6E7B2-F28E-4E0F-8D79-AA1A4EA33F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E70DB-B163-496F-AB74-F9960EAAAE66}">
      <dgm:prSet phldrT="[Текст]"/>
      <dgm:spPr>
        <a:noFill/>
        <a:ln w="25400">
          <a:noFill/>
        </a:ln>
      </dgm:spPr>
      <dgm:t>
        <a:bodyPr/>
        <a:lstStyle/>
        <a:p>
          <a:r>
            <a:rPr lang="ru-RU" b="1" dirty="0">
              <a:solidFill>
                <a:schemeClr val="bg2">
                  <a:lumMod val="25000"/>
                </a:schemeClr>
              </a:solidFill>
            </a:rPr>
            <a:t>ВИДЫ ОПЕРАЦИЙ, ТРЕБУЮЩИЕ ВЫЯВЛЕНИЯ И ПОСЛЕДУЮЩЕГО АНАЛИЗА</a:t>
          </a:r>
        </a:p>
      </dgm:t>
    </dgm:pt>
    <dgm:pt modelId="{846A18C6-724C-46F0-9574-221F8FCD8CFE}" type="parTrans" cxnId="{EDCE4A05-9B9F-4B41-A921-B50031DCE636}">
      <dgm:prSet/>
      <dgm:spPr/>
      <dgm:t>
        <a:bodyPr/>
        <a:lstStyle/>
        <a:p>
          <a:endParaRPr lang="ru-RU"/>
        </a:p>
      </dgm:t>
    </dgm:pt>
    <dgm:pt modelId="{1E112BDF-D0AB-4A3B-98C3-C81205A29986}" type="sibTrans" cxnId="{EDCE4A05-9B9F-4B41-A921-B50031DCE636}">
      <dgm:prSet/>
      <dgm:spPr/>
      <dgm:t>
        <a:bodyPr/>
        <a:lstStyle/>
        <a:p>
          <a:endParaRPr lang="ru-RU"/>
        </a:p>
      </dgm:t>
    </dgm:pt>
    <dgm:pt modelId="{A8176228-1011-4733-B507-08DA52BCF518}">
      <dgm:prSet phldrT="[Текст]" custT="1"/>
      <dgm:spPr>
        <a:noFill/>
        <a:ln w="25400">
          <a:noFill/>
        </a:ln>
      </dgm:spPr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ПОДЛЕЖАЩИЕ ОБЯЗАТЕЛЬНОМУ КОНТРОЛЮ</a:t>
          </a:r>
        </a:p>
      </dgm:t>
    </dgm:pt>
    <dgm:pt modelId="{F6452AC0-5F25-47D2-9942-82A0B549C025}" type="parTrans" cxnId="{8BA34210-C0A2-4FB0-A52A-7A119DA56E6D}">
      <dgm:prSet/>
      <dgm:spPr>
        <a:ln w="25400">
          <a:solidFill>
            <a:schemeClr val="bg2">
              <a:lumMod val="25000"/>
            </a:schemeClr>
          </a:solidFill>
          <a:tailEnd type="arrow"/>
        </a:ln>
      </dgm:spPr>
      <dgm:t>
        <a:bodyPr/>
        <a:lstStyle/>
        <a:p>
          <a:endParaRPr lang="ru-RU"/>
        </a:p>
      </dgm:t>
    </dgm:pt>
    <dgm:pt modelId="{F7648F88-F9D9-4B31-B4CA-C332794D1BA8}" type="sibTrans" cxnId="{8BA34210-C0A2-4FB0-A52A-7A119DA56E6D}">
      <dgm:prSet/>
      <dgm:spPr/>
      <dgm:t>
        <a:bodyPr/>
        <a:lstStyle/>
        <a:p>
          <a:endParaRPr lang="ru-RU"/>
        </a:p>
      </dgm:t>
    </dgm:pt>
    <dgm:pt modelId="{33AB292A-B578-4630-B59F-7F166AC527C9}">
      <dgm:prSet phldrT="[Текст]" custT="1"/>
      <dgm:spPr>
        <a:noFill/>
        <a:ln w="25400">
          <a:noFill/>
        </a:ln>
      </dgm:spPr>
      <dgm:t>
        <a:bodyPr/>
        <a:lstStyle/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ПОДОЗРИТЕЛЬНЫЕ </a:t>
          </a:r>
        </a:p>
        <a:p>
          <a:r>
            <a:rPr lang="ru-RU" sz="1400" b="1" dirty="0">
              <a:solidFill>
                <a:schemeClr val="bg2">
                  <a:lumMod val="25000"/>
                </a:schemeClr>
              </a:solidFill>
            </a:rPr>
            <a:t>(СОМНИТЕЛЬНЫЕ</a:t>
          </a:r>
          <a:r>
            <a:rPr lang="ru-RU" sz="1700" b="1" dirty="0">
              <a:solidFill>
                <a:schemeClr val="bg2">
                  <a:lumMod val="25000"/>
                </a:schemeClr>
              </a:solidFill>
            </a:rPr>
            <a:t>)</a:t>
          </a:r>
        </a:p>
      </dgm:t>
    </dgm:pt>
    <dgm:pt modelId="{BE2B00F9-B0A2-4017-A6A1-3C4F0E132A54}" type="parTrans" cxnId="{D1FA02D7-8891-49FF-B879-32EE488FAFB4}">
      <dgm:prSet/>
      <dgm:spPr>
        <a:ln w="25400">
          <a:solidFill>
            <a:schemeClr val="bg2">
              <a:lumMod val="25000"/>
            </a:schemeClr>
          </a:solidFill>
          <a:tailEnd type="arrow"/>
        </a:ln>
      </dgm:spPr>
      <dgm:t>
        <a:bodyPr/>
        <a:lstStyle/>
        <a:p>
          <a:endParaRPr lang="ru-RU"/>
        </a:p>
      </dgm:t>
    </dgm:pt>
    <dgm:pt modelId="{6CF98735-1750-42E6-9684-A031DC432BC6}" type="sibTrans" cxnId="{D1FA02D7-8891-49FF-B879-32EE488FAFB4}">
      <dgm:prSet/>
      <dgm:spPr/>
      <dgm:t>
        <a:bodyPr/>
        <a:lstStyle/>
        <a:p>
          <a:endParaRPr lang="ru-RU"/>
        </a:p>
      </dgm:t>
    </dgm:pt>
    <dgm:pt modelId="{8F14C390-A73C-4635-99F1-14A45EA87AF2}" type="pres">
      <dgm:prSet presAssocID="{D7C6E7B2-F28E-4E0F-8D79-AA1A4EA33F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4EFFB4-9A11-44E4-869B-431498921695}" type="pres">
      <dgm:prSet presAssocID="{D0EE70DB-B163-496F-AB74-F9960EAAAE66}" presName="hierRoot1" presStyleCnt="0">
        <dgm:presLayoutVars>
          <dgm:hierBranch val="init"/>
        </dgm:presLayoutVars>
      </dgm:prSet>
      <dgm:spPr/>
    </dgm:pt>
    <dgm:pt modelId="{ADF8AA77-4957-422B-87D4-6472912FE63D}" type="pres">
      <dgm:prSet presAssocID="{D0EE70DB-B163-496F-AB74-F9960EAAAE66}" presName="rootComposite1" presStyleCnt="0"/>
      <dgm:spPr/>
    </dgm:pt>
    <dgm:pt modelId="{EBA4879E-FA8E-4652-85B6-7CDCD6185BAC}" type="pres">
      <dgm:prSet presAssocID="{D0EE70DB-B163-496F-AB74-F9960EAAAE66}" presName="rootText1" presStyleLbl="node0" presStyleIdx="0" presStyleCnt="1" custScaleX="142140">
        <dgm:presLayoutVars>
          <dgm:chPref val="3"/>
        </dgm:presLayoutVars>
      </dgm:prSet>
      <dgm:spPr>
        <a:prstGeom prst="roundRect">
          <a:avLst/>
        </a:prstGeom>
      </dgm:spPr>
    </dgm:pt>
    <dgm:pt modelId="{CB0BF48E-F0F5-47CB-A6D2-7EA107D0DE07}" type="pres">
      <dgm:prSet presAssocID="{D0EE70DB-B163-496F-AB74-F9960EAAAE66}" presName="rootConnector1" presStyleLbl="node1" presStyleIdx="0" presStyleCnt="0"/>
      <dgm:spPr/>
    </dgm:pt>
    <dgm:pt modelId="{323EF67B-7B35-41A4-B9F6-9A1B723BCF12}" type="pres">
      <dgm:prSet presAssocID="{D0EE70DB-B163-496F-AB74-F9960EAAAE66}" presName="hierChild2" presStyleCnt="0"/>
      <dgm:spPr/>
    </dgm:pt>
    <dgm:pt modelId="{480329BD-0D1B-4B1F-8EEF-7D1026E4168B}" type="pres">
      <dgm:prSet presAssocID="{F6452AC0-5F25-47D2-9942-82A0B549C025}" presName="Name37" presStyleLbl="parChTrans1D2" presStyleIdx="0" presStyleCnt="2"/>
      <dgm:spPr/>
    </dgm:pt>
    <dgm:pt modelId="{3B87BAFA-F918-4ADC-80AA-F826B2859EE4}" type="pres">
      <dgm:prSet presAssocID="{A8176228-1011-4733-B507-08DA52BCF518}" presName="hierRoot2" presStyleCnt="0">
        <dgm:presLayoutVars>
          <dgm:hierBranch val="init"/>
        </dgm:presLayoutVars>
      </dgm:prSet>
      <dgm:spPr/>
    </dgm:pt>
    <dgm:pt modelId="{C606B801-BD9E-414D-B63A-C65E5D298079}" type="pres">
      <dgm:prSet presAssocID="{A8176228-1011-4733-B507-08DA52BCF518}" presName="rootComposite" presStyleCnt="0"/>
      <dgm:spPr/>
    </dgm:pt>
    <dgm:pt modelId="{6A7771A6-D9A8-45ED-8FB1-FF9FE191ED8C}" type="pres">
      <dgm:prSet presAssocID="{A8176228-1011-4733-B507-08DA52BCF518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1314B6EE-69C0-4A0E-97B1-DDFFF9CD097B}" type="pres">
      <dgm:prSet presAssocID="{A8176228-1011-4733-B507-08DA52BCF518}" presName="rootConnector" presStyleLbl="node2" presStyleIdx="0" presStyleCnt="2"/>
      <dgm:spPr/>
    </dgm:pt>
    <dgm:pt modelId="{AFA22685-346C-41C5-873A-CB3239FA95DB}" type="pres">
      <dgm:prSet presAssocID="{A8176228-1011-4733-B507-08DA52BCF518}" presName="hierChild4" presStyleCnt="0"/>
      <dgm:spPr/>
    </dgm:pt>
    <dgm:pt modelId="{E24676D8-F30B-4E46-AAC7-08A3B0B70825}" type="pres">
      <dgm:prSet presAssocID="{A8176228-1011-4733-B507-08DA52BCF518}" presName="hierChild5" presStyleCnt="0"/>
      <dgm:spPr/>
    </dgm:pt>
    <dgm:pt modelId="{57047BD9-507A-4D0F-AE3B-F0BCC45EFC16}" type="pres">
      <dgm:prSet presAssocID="{BE2B00F9-B0A2-4017-A6A1-3C4F0E132A54}" presName="Name37" presStyleLbl="parChTrans1D2" presStyleIdx="1" presStyleCnt="2"/>
      <dgm:spPr/>
    </dgm:pt>
    <dgm:pt modelId="{A0718D27-E84B-416D-B926-B126EF4E42F0}" type="pres">
      <dgm:prSet presAssocID="{33AB292A-B578-4630-B59F-7F166AC527C9}" presName="hierRoot2" presStyleCnt="0">
        <dgm:presLayoutVars>
          <dgm:hierBranch val="init"/>
        </dgm:presLayoutVars>
      </dgm:prSet>
      <dgm:spPr/>
    </dgm:pt>
    <dgm:pt modelId="{30B929AD-7009-4518-8F29-90D6C6A63F86}" type="pres">
      <dgm:prSet presAssocID="{33AB292A-B578-4630-B59F-7F166AC527C9}" presName="rootComposite" presStyleCnt="0"/>
      <dgm:spPr/>
    </dgm:pt>
    <dgm:pt modelId="{94A29262-6B5D-48A2-82A5-1674B3DAABC6}" type="pres">
      <dgm:prSet presAssocID="{33AB292A-B578-4630-B59F-7F166AC527C9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8FCFED01-B1AC-4EE6-BD25-0B998D53F967}" type="pres">
      <dgm:prSet presAssocID="{33AB292A-B578-4630-B59F-7F166AC527C9}" presName="rootConnector" presStyleLbl="node2" presStyleIdx="1" presStyleCnt="2"/>
      <dgm:spPr/>
    </dgm:pt>
    <dgm:pt modelId="{621CBD74-DEEA-4958-9E4F-4F59D648B192}" type="pres">
      <dgm:prSet presAssocID="{33AB292A-B578-4630-B59F-7F166AC527C9}" presName="hierChild4" presStyleCnt="0"/>
      <dgm:spPr/>
    </dgm:pt>
    <dgm:pt modelId="{15C589A3-D729-47ED-A43E-227B18ABE4AA}" type="pres">
      <dgm:prSet presAssocID="{33AB292A-B578-4630-B59F-7F166AC527C9}" presName="hierChild5" presStyleCnt="0"/>
      <dgm:spPr/>
    </dgm:pt>
    <dgm:pt modelId="{F73D9E86-661D-462A-A976-A1469B53B772}" type="pres">
      <dgm:prSet presAssocID="{D0EE70DB-B163-496F-AB74-F9960EAAAE66}" presName="hierChild3" presStyleCnt="0"/>
      <dgm:spPr/>
    </dgm:pt>
  </dgm:ptLst>
  <dgm:cxnLst>
    <dgm:cxn modelId="{EDCE4A05-9B9F-4B41-A921-B50031DCE636}" srcId="{D7C6E7B2-F28E-4E0F-8D79-AA1A4EA33F69}" destId="{D0EE70DB-B163-496F-AB74-F9960EAAAE66}" srcOrd="0" destOrd="0" parTransId="{846A18C6-724C-46F0-9574-221F8FCD8CFE}" sibTransId="{1E112BDF-D0AB-4A3B-98C3-C81205A29986}"/>
    <dgm:cxn modelId="{8BA34210-C0A2-4FB0-A52A-7A119DA56E6D}" srcId="{D0EE70DB-B163-496F-AB74-F9960EAAAE66}" destId="{A8176228-1011-4733-B507-08DA52BCF518}" srcOrd="0" destOrd="0" parTransId="{F6452AC0-5F25-47D2-9942-82A0B549C025}" sibTransId="{F7648F88-F9D9-4B31-B4CA-C332794D1BA8}"/>
    <dgm:cxn modelId="{D402766D-D173-4D2F-8A6A-1219E77E25B6}" type="presOf" srcId="{A8176228-1011-4733-B507-08DA52BCF518}" destId="{1314B6EE-69C0-4A0E-97B1-DDFFF9CD097B}" srcOrd="1" destOrd="0" presId="urn:microsoft.com/office/officeart/2005/8/layout/orgChart1"/>
    <dgm:cxn modelId="{D60D534F-87A3-426F-82C7-2C176C5F79AB}" type="presOf" srcId="{F6452AC0-5F25-47D2-9942-82A0B549C025}" destId="{480329BD-0D1B-4B1F-8EEF-7D1026E4168B}" srcOrd="0" destOrd="0" presId="urn:microsoft.com/office/officeart/2005/8/layout/orgChart1"/>
    <dgm:cxn modelId="{A6FCCB70-C0AA-4228-96C7-80844E572998}" type="presOf" srcId="{D7C6E7B2-F28E-4E0F-8D79-AA1A4EA33F69}" destId="{8F14C390-A73C-4635-99F1-14A45EA87AF2}" srcOrd="0" destOrd="0" presId="urn:microsoft.com/office/officeart/2005/8/layout/orgChart1"/>
    <dgm:cxn modelId="{7DA91C52-7154-446F-B828-7515451A4493}" type="presOf" srcId="{D0EE70DB-B163-496F-AB74-F9960EAAAE66}" destId="{EBA4879E-FA8E-4652-85B6-7CDCD6185BAC}" srcOrd="0" destOrd="0" presId="urn:microsoft.com/office/officeart/2005/8/layout/orgChart1"/>
    <dgm:cxn modelId="{7305D6AE-9EC5-44DE-B56C-4378EBC25AE2}" type="presOf" srcId="{BE2B00F9-B0A2-4017-A6A1-3C4F0E132A54}" destId="{57047BD9-507A-4D0F-AE3B-F0BCC45EFC16}" srcOrd="0" destOrd="0" presId="urn:microsoft.com/office/officeart/2005/8/layout/orgChart1"/>
    <dgm:cxn modelId="{EA7D05B7-284D-424A-8DAE-8B4B795BEF78}" type="presOf" srcId="{33AB292A-B578-4630-B59F-7F166AC527C9}" destId="{8FCFED01-B1AC-4EE6-BD25-0B998D53F967}" srcOrd="1" destOrd="0" presId="urn:microsoft.com/office/officeart/2005/8/layout/orgChart1"/>
    <dgm:cxn modelId="{D1FA02D7-8891-49FF-B879-32EE488FAFB4}" srcId="{D0EE70DB-B163-496F-AB74-F9960EAAAE66}" destId="{33AB292A-B578-4630-B59F-7F166AC527C9}" srcOrd="1" destOrd="0" parTransId="{BE2B00F9-B0A2-4017-A6A1-3C4F0E132A54}" sibTransId="{6CF98735-1750-42E6-9684-A031DC432BC6}"/>
    <dgm:cxn modelId="{0B4266E0-D091-4E69-BF9B-86F00C4D20B5}" type="presOf" srcId="{D0EE70DB-B163-496F-AB74-F9960EAAAE66}" destId="{CB0BF48E-F0F5-47CB-A6D2-7EA107D0DE07}" srcOrd="1" destOrd="0" presId="urn:microsoft.com/office/officeart/2005/8/layout/orgChart1"/>
    <dgm:cxn modelId="{C22B54E7-7DA7-4078-9A3C-8810F811C208}" type="presOf" srcId="{33AB292A-B578-4630-B59F-7F166AC527C9}" destId="{94A29262-6B5D-48A2-82A5-1674B3DAABC6}" srcOrd="0" destOrd="0" presId="urn:microsoft.com/office/officeart/2005/8/layout/orgChart1"/>
    <dgm:cxn modelId="{6DC499FA-6538-40C3-BC72-A22DC38D5A61}" type="presOf" srcId="{A8176228-1011-4733-B507-08DA52BCF518}" destId="{6A7771A6-D9A8-45ED-8FB1-FF9FE191ED8C}" srcOrd="0" destOrd="0" presId="urn:microsoft.com/office/officeart/2005/8/layout/orgChart1"/>
    <dgm:cxn modelId="{9FCE5FCC-B68B-4369-AE22-6CCD08D6D054}" type="presParOf" srcId="{8F14C390-A73C-4635-99F1-14A45EA87AF2}" destId="{A84EFFB4-9A11-44E4-869B-431498921695}" srcOrd="0" destOrd="0" presId="urn:microsoft.com/office/officeart/2005/8/layout/orgChart1"/>
    <dgm:cxn modelId="{DB9D5718-144D-46DB-BE98-EA620F2899E8}" type="presParOf" srcId="{A84EFFB4-9A11-44E4-869B-431498921695}" destId="{ADF8AA77-4957-422B-87D4-6472912FE63D}" srcOrd="0" destOrd="0" presId="urn:microsoft.com/office/officeart/2005/8/layout/orgChart1"/>
    <dgm:cxn modelId="{DEC5612C-573F-4BD2-BE7E-47F5BB0F18FC}" type="presParOf" srcId="{ADF8AA77-4957-422B-87D4-6472912FE63D}" destId="{EBA4879E-FA8E-4652-85B6-7CDCD6185BAC}" srcOrd="0" destOrd="0" presId="urn:microsoft.com/office/officeart/2005/8/layout/orgChart1"/>
    <dgm:cxn modelId="{97132728-17A8-4B56-BB52-CC874E1EE9F9}" type="presParOf" srcId="{ADF8AA77-4957-422B-87D4-6472912FE63D}" destId="{CB0BF48E-F0F5-47CB-A6D2-7EA107D0DE07}" srcOrd="1" destOrd="0" presId="urn:microsoft.com/office/officeart/2005/8/layout/orgChart1"/>
    <dgm:cxn modelId="{600A8578-34AC-4E53-B7C9-B12D9F51B0DB}" type="presParOf" srcId="{A84EFFB4-9A11-44E4-869B-431498921695}" destId="{323EF67B-7B35-41A4-B9F6-9A1B723BCF12}" srcOrd="1" destOrd="0" presId="urn:microsoft.com/office/officeart/2005/8/layout/orgChart1"/>
    <dgm:cxn modelId="{EFFE3845-3935-49B6-8827-D1EB6B2E21C4}" type="presParOf" srcId="{323EF67B-7B35-41A4-B9F6-9A1B723BCF12}" destId="{480329BD-0D1B-4B1F-8EEF-7D1026E4168B}" srcOrd="0" destOrd="0" presId="urn:microsoft.com/office/officeart/2005/8/layout/orgChart1"/>
    <dgm:cxn modelId="{A701D8BE-2EDB-4390-84A2-DC8A0B1BC6E6}" type="presParOf" srcId="{323EF67B-7B35-41A4-B9F6-9A1B723BCF12}" destId="{3B87BAFA-F918-4ADC-80AA-F826B2859EE4}" srcOrd="1" destOrd="0" presId="urn:microsoft.com/office/officeart/2005/8/layout/orgChart1"/>
    <dgm:cxn modelId="{996CE071-444D-413A-BB52-C2E7430378D3}" type="presParOf" srcId="{3B87BAFA-F918-4ADC-80AA-F826B2859EE4}" destId="{C606B801-BD9E-414D-B63A-C65E5D298079}" srcOrd="0" destOrd="0" presId="urn:microsoft.com/office/officeart/2005/8/layout/orgChart1"/>
    <dgm:cxn modelId="{DD1F7BA8-2452-4AA3-9C6A-6EAC672C0BC4}" type="presParOf" srcId="{C606B801-BD9E-414D-B63A-C65E5D298079}" destId="{6A7771A6-D9A8-45ED-8FB1-FF9FE191ED8C}" srcOrd="0" destOrd="0" presId="urn:microsoft.com/office/officeart/2005/8/layout/orgChart1"/>
    <dgm:cxn modelId="{C8E7F534-F42B-4ED1-8FB1-6303129BE79E}" type="presParOf" srcId="{C606B801-BD9E-414D-B63A-C65E5D298079}" destId="{1314B6EE-69C0-4A0E-97B1-DDFFF9CD097B}" srcOrd="1" destOrd="0" presId="urn:microsoft.com/office/officeart/2005/8/layout/orgChart1"/>
    <dgm:cxn modelId="{B9C87838-E415-438E-8DD0-C11B4230CA6E}" type="presParOf" srcId="{3B87BAFA-F918-4ADC-80AA-F826B2859EE4}" destId="{AFA22685-346C-41C5-873A-CB3239FA95DB}" srcOrd="1" destOrd="0" presId="urn:microsoft.com/office/officeart/2005/8/layout/orgChart1"/>
    <dgm:cxn modelId="{4BF87F22-7056-4FFB-8A25-5AF514D67488}" type="presParOf" srcId="{3B87BAFA-F918-4ADC-80AA-F826B2859EE4}" destId="{E24676D8-F30B-4E46-AAC7-08A3B0B70825}" srcOrd="2" destOrd="0" presId="urn:microsoft.com/office/officeart/2005/8/layout/orgChart1"/>
    <dgm:cxn modelId="{274A1C40-846E-45DC-A063-B873820DB295}" type="presParOf" srcId="{323EF67B-7B35-41A4-B9F6-9A1B723BCF12}" destId="{57047BD9-507A-4D0F-AE3B-F0BCC45EFC16}" srcOrd="2" destOrd="0" presId="urn:microsoft.com/office/officeart/2005/8/layout/orgChart1"/>
    <dgm:cxn modelId="{D7588824-01BF-4280-9FDA-EE71013ACFBE}" type="presParOf" srcId="{323EF67B-7B35-41A4-B9F6-9A1B723BCF12}" destId="{A0718D27-E84B-416D-B926-B126EF4E42F0}" srcOrd="3" destOrd="0" presId="urn:microsoft.com/office/officeart/2005/8/layout/orgChart1"/>
    <dgm:cxn modelId="{984CE8DE-AC85-4187-93F5-66C974541BE3}" type="presParOf" srcId="{A0718D27-E84B-416D-B926-B126EF4E42F0}" destId="{30B929AD-7009-4518-8F29-90D6C6A63F86}" srcOrd="0" destOrd="0" presId="urn:microsoft.com/office/officeart/2005/8/layout/orgChart1"/>
    <dgm:cxn modelId="{7400D974-CD0B-4B1A-961D-1ACD36B6C852}" type="presParOf" srcId="{30B929AD-7009-4518-8F29-90D6C6A63F86}" destId="{94A29262-6B5D-48A2-82A5-1674B3DAABC6}" srcOrd="0" destOrd="0" presId="urn:microsoft.com/office/officeart/2005/8/layout/orgChart1"/>
    <dgm:cxn modelId="{8CF0EA2D-9913-4BB6-A972-CF1AEC7C9A6F}" type="presParOf" srcId="{30B929AD-7009-4518-8F29-90D6C6A63F86}" destId="{8FCFED01-B1AC-4EE6-BD25-0B998D53F967}" srcOrd="1" destOrd="0" presId="urn:microsoft.com/office/officeart/2005/8/layout/orgChart1"/>
    <dgm:cxn modelId="{396E0639-86FC-46EF-B528-0951255FB6E6}" type="presParOf" srcId="{A0718D27-E84B-416D-B926-B126EF4E42F0}" destId="{621CBD74-DEEA-4958-9E4F-4F59D648B192}" srcOrd="1" destOrd="0" presId="urn:microsoft.com/office/officeart/2005/8/layout/orgChart1"/>
    <dgm:cxn modelId="{41D8218B-53EB-4882-B288-D896BB3E9851}" type="presParOf" srcId="{A0718D27-E84B-416D-B926-B126EF4E42F0}" destId="{15C589A3-D729-47ED-A43E-227B18ABE4AA}" srcOrd="2" destOrd="0" presId="urn:microsoft.com/office/officeart/2005/8/layout/orgChart1"/>
    <dgm:cxn modelId="{42B1E6A3-B87F-40E7-9DAF-F0C96D70BDFA}" type="presParOf" srcId="{A84EFFB4-9A11-44E4-869B-431498921695}" destId="{F73D9E86-661D-462A-A976-A1469B53B7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6C40B-43F3-4611-8F70-D9412739DBBF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161FB87-F4E1-4FE0-AE2C-467FF34F53C6}">
      <dgm:prSet phldrT="[Текст]" custT="1"/>
      <dgm:spPr>
        <a:noFill/>
        <a:ln w="25400">
          <a:solidFill>
            <a:srgbClr val="84C249"/>
          </a:solidFill>
        </a:ln>
      </dgm:spPr>
      <dgm:t>
        <a:bodyPr/>
        <a:lstStyle/>
        <a:p>
          <a:pPr marL="0" indent="273050" algn="just"/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ГЕНЕРАЦИЯ «АЛЕРТА</a:t>
          </a:r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», включающего: </a:t>
          </a:r>
        </a:p>
        <a:p>
          <a:pPr marL="0" indent="273050" algn="just"/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1) сведения о маркированной операции;</a:t>
          </a:r>
        </a:p>
        <a:p>
          <a:pPr marL="0" indent="273050" algn="just"/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2) указание критерия, на основании которого операция была маркирована</a:t>
          </a:r>
        </a:p>
      </dgm:t>
    </dgm:pt>
    <dgm:pt modelId="{DDD71936-D541-469D-8987-18D14B432E5E}" type="parTrans" cxnId="{75F70F79-6CFC-4A63-8D0A-9EA66E0778BD}">
      <dgm:prSet/>
      <dgm:spPr/>
      <dgm:t>
        <a:bodyPr/>
        <a:lstStyle/>
        <a:p>
          <a:endParaRPr lang="ru-RU"/>
        </a:p>
      </dgm:t>
    </dgm:pt>
    <dgm:pt modelId="{E51572FC-D742-458B-A573-620B4DBE565B}" type="sibTrans" cxnId="{75F70F79-6CFC-4A63-8D0A-9EA66E0778BD}">
      <dgm:prSet/>
      <dgm:spPr>
        <a:noFill/>
        <a:ln w="25400">
          <a:solidFill>
            <a:srgbClr val="84C249"/>
          </a:solidFill>
        </a:ln>
      </dgm:spPr>
      <dgm:t>
        <a:bodyPr/>
        <a:lstStyle/>
        <a:p>
          <a:endParaRPr lang="ru-RU"/>
        </a:p>
      </dgm:t>
    </dgm:pt>
    <dgm:pt modelId="{EC2A7968-7BDE-4C47-8ADA-58721FF531A5}">
      <dgm:prSet custT="1"/>
      <dgm:spPr>
        <a:noFill/>
        <a:ln w="25400">
          <a:solidFill>
            <a:srgbClr val="84C249"/>
          </a:solidFill>
        </a:ln>
      </dgm:spPr>
      <dgm:t>
        <a:bodyPr/>
        <a:lstStyle/>
        <a:p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АНАЛИЗ</a:t>
          </a:r>
        </a:p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данных операции на предмет наличия совпадений с критериями</a:t>
          </a:r>
        </a:p>
      </dgm:t>
    </dgm:pt>
    <dgm:pt modelId="{B09B0EBC-FA36-4A1A-BD5E-18B162AC1ED4}" type="parTrans" cxnId="{A8D376EC-6F0D-456E-ABCB-C32D20CFD395}">
      <dgm:prSet/>
      <dgm:spPr/>
      <dgm:t>
        <a:bodyPr/>
        <a:lstStyle/>
        <a:p>
          <a:endParaRPr lang="ru-RU"/>
        </a:p>
      </dgm:t>
    </dgm:pt>
    <dgm:pt modelId="{FCD8ACB4-3D84-4A5B-91D1-318796AFA413}" type="sibTrans" cxnId="{A8D376EC-6F0D-456E-ABCB-C32D20CFD395}">
      <dgm:prSet/>
      <dgm:spPr>
        <a:noFill/>
        <a:ln w="25400">
          <a:solidFill>
            <a:srgbClr val="84C249"/>
          </a:solidFill>
        </a:ln>
      </dgm:spPr>
      <dgm:t>
        <a:bodyPr/>
        <a:lstStyle/>
        <a:p>
          <a:endParaRPr lang="ru-RU"/>
        </a:p>
      </dgm:t>
    </dgm:pt>
    <dgm:pt modelId="{88F9F684-4EEC-486D-8B7B-5E463F629D95}">
      <dgm:prSet custT="1"/>
      <dgm:spPr>
        <a:noFill/>
        <a:ln w="25400">
          <a:solidFill>
            <a:srgbClr val="84C249"/>
          </a:solidFill>
        </a:ln>
      </dgm:spPr>
      <dgm:t>
        <a:bodyPr/>
        <a:lstStyle/>
        <a:p>
          <a:r>
            <a:rPr lang="ru-RU" sz="12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ВЫЯВЛЕНИЕ СОПАДЕНИЯ</a:t>
          </a:r>
        </a:p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 данных операции с критериями →</a:t>
          </a:r>
        </a:p>
        <a:p>
          <a:r>
            <a:rPr lang="ru-RU" sz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маркировка операции </a:t>
          </a:r>
        </a:p>
      </dgm:t>
    </dgm:pt>
    <dgm:pt modelId="{DCE12521-D9A1-49B8-9CDE-4029157BA9D7}" type="parTrans" cxnId="{83AF8786-9D11-48CE-8F0C-E578E61171E6}">
      <dgm:prSet/>
      <dgm:spPr/>
      <dgm:t>
        <a:bodyPr/>
        <a:lstStyle/>
        <a:p>
          <a:endParaRPr lang="ru-RU"/>
        </a:p>
      </dgm:t>
    </dgm:pt>
    <dgm:pt modelId="{5DFFBB7A-6D3E-4109-9284-03AAE737723B}" type="sibTrans" cxnId="{83AF8786-9D11-48CE-8F0C-E578E61171E6}">
      <dgm:prSet/>
      <dgm:spPr>
        <a:noFill/>
        <a:ln w="25400">
          <a:solidFill>
            <a:srgbClr val="84C249"/>
          </a:solidFill>
        </a:ln>
      </dgm:spPr>
      <dgm:t>
        <a:bodyPr/>
        <a:lstStyle/>
        <a:p>
          <a:endParaRPr lang="ru-RU"/>
        </a:p>
      </dgm:t>
    </dgm:pt>
    <dgm:pt modelId="{EB734AE0-92C1-4F52-960E-342F7F8CCA60}">
      <dgm:prSet custT="1"/>
      <dgm:spPr>
        <a:noFill/>
        <a:ln w="25400">
          <a:solidFill>
            <a:srgbClr val="84C249"/>
          </a:solidFill>
        </a:ln>
      </dgm:spPr>
      <dgm:t>
        <a:bodyPr/>
        <a:lstStyle/>
        <a:p>
          <a:pPr marL="0" indent="273050" algn="just"/>
          <a:r>
            <a:rPr lang="ru-RU" sz="1100" b="1" u="none" dirty="0">
              <a:solidFill>
                <a:schemeClr val="bg2">
                  <a:lumMod val="25000"/>
                </a:schemeClr>
              </a:solidFill>
            </a:rPr>
            <a:t>АНАЛИЗ ДАННЫХ ОПЕРАЦИИ</a:t>
          </a:r>
          <a:r>
            <a:rPr lang="en-US" sz="1100" b="1" u="none" dirty="0">
              <a:solidFill>
                <a:schemeClr val="bg2">
                  <a:lumMod val="25000"/>
                </a:schemeClr>
              </a:solidFill>
            </a:rPr>
            <a:t>/</a:t>
          </a:r>
          <a:r>
            <a:rPr lang="ru-RU" sz="1100" b="1" u="none" dirty="0">
              <a:solidFill>
                <a:schemeClr val="bg2">
                  <a:lumMod val="25000"/>
                </a:schemeClr>
              </a:solidFill>
            </a:rPr>
            <a:t>СПЕЦИФИКИ КЛИЕН</a:t>
          </a:r>
          <a:r>
            <a:rPr lang="ru-RU" sz="1100" dirty="0">
              <a:solidFill>
                <a:schemeClr val="bg2">
                  <a:lumMod val="25000"/>
                </a:schemeClr>
              </a:solidFill>
            </a:rPr>
            <a:t>ТА для целей принятия финального решения  о необходимых мероприятиях (отчет в </a:t>
          </a:r>
          <a:r>
            <a:rPr lang="ru-RU" sz="1100" dirty="0" err="1">
              <a:solidFill>
                <a:schemeClr val="bg2">
                  <a:lumMod val="25000"/>
                </a:schemeClr>
              </a:solidFill>
            </a:rPr>
            <a:t>Росфинмониторинг</a:t>
          </a:r>
          <a:r>
            <a:rPr lang="ru-RU" sz="1100" dirty="0">
              <a:solidFill>
                <a:schemeClr val="bg2">
                  <a:lumMod val="25000"/>
                </a:schemeClr>
              </a:solidFill>
            </a:rPr>
            <a:t>, запрос дополнительной информации и т.д.)</a:t>
          </a:r>
          <a:r>
            <a:rPr lang="ru-RU" sz="1100" dirty="0"/>
            <a:t> </a:t>
          </a:r>
        </a:p>
      </dgm:t>
    </dgm:pt>
    <dgm:pt modelId="{0B135C9D-B130-4C59-95C6-C430329B6860}" type="parTrans" cxnId="{54301DAD-D575-4DD9-90AA-29A3708EBA32}">
      <dgm:prSet/>
      <dgm:spPr/>
      <dgm:t>
        <a:bodyPr/>
        <a:lstStyle/>
        <a:p>
          <a:endParaRPr lang="ru-RU"/>
        </a:p>
      </dgm:t>
    </dgm:pt>
    <dgm:pt modelId="{F9CE5436-0026-4964-90EB-099F294F69D7}" type="sibTrans" cxnId="{54301DAD-D575-4DD9-90AA-29A3708EBA32}">
      <dgm:prSet/>
      <dgm:spPr/>
      <dgm:t>
        <a:bodyPr/>
        <a:lstStyle/>
        <a:p>
          <a:endParaRPr lang="ru-RU"/>
        </a:p>
      </dgm:t>
    </dgm:pt>
    <dgm:pt modelId="{ED7323BE-385F-4342-8929-0E07068C79B4}" type="pres">
      <dgm:prSet presAssocID="{57D6C40B-43F3-4611-8F70-D9412739DBBF}" presName="linearFlow" presStyleCnt="0">
        <dgm:presLayoutVars>
          <dgm:resizeHandles val="exact"/>
        </dgm:presLayoutVars>
      </dgm:prSet>
      <dgm:spPr/>
    </dgm:pt>
    <dgm:pt modelId="{DCADAD31-9F1E-45FA-A4E7-89BE4B96571F}" type="pres">
      <dgm:prSet presAssocID="{EC2A7968-7BDE-4C47-8ADA-58721FF531A5}" presName="node" presStyleLbl="node1" presStyleIdx="0" presStyleCnt="4">
        <dgm:presLayoutVars>
          <dgm:bulletEnabled val="1"/>
        </dgm:presLayoutVars>
      </dgm:prSet>
      <dgm:spPr/>
    </dgm:pt>
    <dgm:pt modelId="{8138F3C1-E847-4EBA-80D3-5FEE56178F0F}" type="pres">
      <dgm:prSet presAssocID="{FCD8ACB4-3D84-4A5B-91D1-318796AFA413}" presName="sibTrans" presStyleLbl="sibTrans2D1" presStyleIdx="0" presStyleCnt="3"/>
      <dgm:spPr/>
    </dgm:pt>
    <dgm:pt modelId="{01AB1583-9EA6-4B8E-BB25-C2C5198CAB8A}" type="pres">
      <dgm:prSet presAssocID="{FCD8ACB4-3D84-4A5B-91D1-318796AFA413}" presName="connectorText" presStyleLbl="sibTrans2D1" presStyleIdx="0" presStyleCnt="3"/>
      <dgm:spPr/>
    </dgm:pt>
    <dgm:pt modelId="{6F5263CF-A2A1-4B78-ACF7-E97D204543F9}" type="pres">
      <dgm:prSet presAssocID="{88F9F684-4EEC-486D-8B7B-5E463F629D95}" presName="node" presStyleLbl="node1" presStyleIdx="1" presStyleCnt="4" custLinFactNeighborX="352">
        <dgm:presLayoutVars>
          <dgm:bulletEnabled val="1"/>
        </dgm:presLayoutVars>
      </dgm:prSet>
      <dgm:spPr/>
    </dgm:pt>
    <dgm:pt modelId="{95806805-5B3C-45B4-AB90-3A09E412D950}" type="pres">
      <dgm:prSet presAssocID="{5DFFBB7A-6D3E-4109-9284-03AAE737723B}" presName="sibTrans" presStyleLbl="sibTrans2D1" presStyleIdx="1" presStyleCnt="3" custLinFactNeighborX="-4310"/>
      <dgm:spPr/>
    </dgm:pt>
    <dgm:pt modelId="{294580D9-FCD9-4CC6-BA41-80858AC00A57}" type="pres">
      <dgm:prSet presAssocID="{5DFFBB7A-6D3E-4109-9284-03AAE737723B}" presName="connectorText" presStyleLbl="sibTrans2D1" presStyleIdx="1" presStyleCnt="3"/>
      <dgm:spPr/>
    </dgm:pt>
    <dgm:pt modelId="{5A1544AD-6F45-42AE-84F5-CCEF2F8D03C0}" type="pres">
      <dgm:prSet presAssocID="{2161FB87-F4E1-4FE0-AE2C-467FF34F53C6}" presName="node" presStyleLbl="node1" presStyleIdx="2" presStyleCnt="4">
        <dgm:presLayoutVars>
          <dgm:bulletEnabled val="1"/>
        </dgm:presLayoutVars>
      </dgm:prSet>
      <dgm:spPr/>
    </dgm:pt>
    <dgm:pt modelId="{7CFD22C2-F221-4814-A99E-E8615D931309}" type="pres">
      <dgm:prSet presAssocID="{E51572FC-D742-458B-A573-620B4DBE565B}" presName="sibTrans" presStyleLbl="sibTrans2D1" presStyleIdx="2" presStyleCnt="3"/>
      <dgm:spPr/>
    </dgm:pt>
    <dgm:pt modelId="{69A0B532-B1F5-430D-9379-0B25DAF97DD8}" type="pres">
      <dgm:prSet presAssocID="{E51572FC-D742-458B-A573-620B4DBE565B}" presName="connectorText" presStyleLbl="sibTrans2D1" presStyleIdx="2" presStyleCnt="3"/>
      <dgm:spPr/>
    </dgm:pt>
    <dgm:pt modelId="{DE9E019D-F1EF-4F3D-A619-98E03B8559E5}" type="pres">
      <dgm:prSet presAssocID="{EB734AE0-92C1-4F52-960E-342F7F8CCA60}" presName="node" presStyleLbl="node1" presStyleIdx="3" presStyleCnt="4">
        <dgm:presLayoutVars>
          <dgm:bulletEnabled val="1"/>
        </dgm:presLayoutVars>
      </dgm:prSet>
      <dgm:spPr/>
    </dgm:pt>
  </dgm:ptLst>
  <dgm:cxnLst>
    <dgm:cxn modelId="{A6056B11-9B7F-4BAD-A92A-62A6880280C3}" type="presOf" srcId="{EB734AE0-92C1-4F52-960E-342F7F8CCA60}" destId="{DE9E019D-F1EF-4F3D-A619-98E03B8559E5}" srcOrd="0" destOrd="0" presId="urn:microsoft.com/office/officeart/2005/8/layout/process2"/>
    <dgm:cxn modelId="{35691644-86F0-42D3-A8C6-9B95E21B6A60}" type="presOf" srcId="{FCD8ACB4-3D84-4A5B-91D1-318796AFA413}" destId="{8138F3C1-E847-4EBA-80D3-5FEE56178F0F}" srcOrd="0" destOrd="0" presId="urn:microsoft.com/office/officeart/2005/8/layout/process2"/>
    <dgm:cxn modelId="{EB3F1172-7BE3-4996-B349-42BC43B03F2F}" type="presOf" srcId="{FCD8ACB4-3D84-4A5B-91D1-318796AFA413}" destId="{01AB1583-9EA6-4B8E-BB25-C2C5198CAB8A}" srcOrd="1" destOrd="0" presId="urn:microsoft.com/office/officeart/2005/8/layout/process2"/>
    <dgm:cxn modelId="{6BBB5A74-1731-426F-A407-5F89F79DB765}" type="presOf" srcId="{57D6C40B-43F3-4611-8F70-D9412739DBBF}" destId="{ED7323BE-385F-4342-8929-0E07068C79B4}" srcOrd="0" destOrd="0" presId="urn:microsoft.com/office/officeart/2005/8/layout/process2"/>
    <dgm:cxn modelId="{16F0ED56-8C24-4D2F-99C9-9747D1A03699}" type="presOf" srcId="{E51572FC-D742-458B-A573-620B4DBE565B}" destId="{7CFD22C2-F221-4814-A99E-E8615D931309}" srcOrd="0" destOrd="0" presId="urn:microsoft.com/office/officeart/2005/8/layout/process2"/>
    <dgm:cxn modelId="{75F70F79-6CFC-4A63-8D0A-9EA66E0778BD}" srcId="{57D6C40B-43F3-4611-8F70-D9412739DBBF}" destId="{2161FB87-F4E1-4FE0-AE2C-467FF34F53C6}" srcOrd="2" destOrd="0" parTransId="{DDD71936-D541-469D-8987-18D14B432E5E}" sibTransId="{E51572FC-D742-458B-A573-620B4DBE565B}"/>
    <dgm:cxn modelId="{83AF8786-9D11-48CE-8F0C-E578E61171E6}" srcId="{57D6C40B-43F3-4611-8F70-D9412739DBBF}" destId="{88F9F684-4EEC-486D-8B7B-5E463F629D95}" srcOrd="1" destOrd="0" parTransId="{DCE12521-D9A1-49B8-9CDE-4029157BA9D7}" sibTransId="{5DFFBB7A-6D3E-4109-9284-03AAE737723B}"/>
    <dgm:cxn modelId="{C3C5B88E-F711-4446-AB3B-AFC10FB37946}" type="presOf" srcId="{E51572FC-D742-458B-A573-620B4DBE565B}" destId="{69A0B532-B1F5-430D-9379-0B25DAF97DD8}" srcOrd="1" destOrd="0" presId="urn:microsoft.com/office/officeart/2005/8/layout/process2"/>
    <dgm:cxn modelId="{1DC2F7A1-8ABF-4C1E-A969-5E910FAD53CC}" type="presOf" srcId="{2161FB87-F4E1-4FE0-AE2C-467FF34F53C6}" destId="{5A1544AD-6F45-42AE-84F5-CCEF2F8D03C0}" srcOrd="0" destOrd="0" presId="urn:microsoft.com/office/officeart/2005/8/layout/process2"/>
    <dgm:cxn modelId="{B18891AB-812F-4145-9F52-5E4F5EE51F0C}" type="presOf" srcId="{5DFFBB7A-6D3E-4109-9284-03AAE737723B}" destId="{95806805-5B3C-45B4-AB90-3A09E412D950}" srcOrd="0" destOrd="0" presId="urn:microsoft.com/office/officeart/2005/8/layout/process2"/>
    <dgm:cxn modelId="{54301DAD-D575-4DD9-90AA-29A3708EBA32}" srcId="{57D6C40B-43F3-4611-8F70-D9412739DBBF}" destId="{EB734AE0-92C1-4F52-960E-342F7F8CCA60}" srcOrd="3" destOrd="0" parTransId="{0B135C9D-B130-4C59-95C6-C430329B6860}" sibTransId="{F9CE5436-0026-4964-90EB-099F294F69D7}"/>
    <dgm:cxn modelId="{42D5A4C7-9F64-44EC-B68A-64BD55CE5564}" type="presOf" srcId="{5DFFBB7A-6D3E-4109-9284-03AAE737723B}" destId="{294580D9-FCD9-4CC6-BA41-80858AC00A57}" srcOrd="1" destOrd="0" presId="urn:microsoft.com/office/officeart/2005/8/layout/process2"/>
    <dgm:cxn modelId="{B90873D8-B823-449A-9C28-8DAE0EDFECF9}" type="presOf" srcId="{88F9F684-4EEC-486D-8B7B-5E463F629D95}" destId="{6F5263CF-A2A1-4B78-ACF7-E97D204543F9}" srcOrd="0" destOrd="0" presId="urn:microsoft.com/office/officeart/2005/8/layout/process2"/>
    <dgm:cxn modelId="{A0E294E9-9904-4609-AD04-39856AD5317B}" type="presOf" srcId="{EC2A7968-7BDE-4C47-8ADA-58721FF531A5}" destId="{DCADAD31-9F1E-45FA-A4E7-89BE4B96571F}" srcOrd="0" destOrd="0" presId="urn:microsoft.com/office/officeart/2005/8/layout/process2"/>
    <dgm:cxn modelId="{A8D376EC-6F0D-456E-ABCB-C32D20CFD395}" srcId="{57D6C40B-43F3-4611-8F70-D9412739DBBF}" destId="{EC2A7968-7BDE-4C47-8ADA-58721FF531A5}" srcOrd="0" destOrd="0" parTransId="{B09B0EBC-FA36-4A1A-BD5E-18B162AC1ED4}" sibTransId="{FCD8ACB4-3D84-4A5B-91D1-318796AFA413}"/>
    <dgm:cxn modelId="{00C9CC45-08F7-4050-BE4A-FFB60F72761F}" type="presParOf" srcId="{ED7323BE-385F-4342-8929-0E07068C79B4}" destId="{DCADAD31-9F1E-45FA-A4E7-89BE4B96571F}" srcOrd="0" destOrd="0" presId="urn:microsoft.com/office/officeart/2005/8/layout/process2"/>
    <dgm:cxn modelId="{24DAB91F-5FC1-494A-B85C-8FB66F83A741}" type="presParOf" srcId="{ED7323BE-385F-4342-8929-0E07068C79B4}" destId="{8138F3C1-E847-4EBA-80D3-5FEE56178F0F}" srcOrd="1" destOrd="0" presId="urn:microsoft.com/office/officeart/2005/8/layout/process2"/>
    <dgm:cxn modelId="{9CE9E1DC-9811-4524-9B9E-D57C6AA3327D}" type="presParOf" srcId="{8138F3C1-E847-4EBA-80D3-5FEE56178F0F}" destId="{01AB1583-9EA6-4B8E-BB25-C2C5198CAB8A}" srcOrd="0" destOrd="0" presId="urn:microsoft.com/office/officeart/2005/8/layout/process2"/>
    <dgm:cxn modelId="{63FE9998-19EA-45D6-8F48-58218B7212D9}" type="presParOf" srcId="{ED7323BE-385F-4342-8929-0E07068C79B4}" destId="{6F5263CF-A2A1-4B78-ACF7-E97D204543F9}" srcOrd="2" destOrd="0" presId="urn:microsoft.com/office/officeart/2005/8/layout/process2"/>
    <dgm:cxn modelId="{8B35E718-EE91-4EC5-88A9-56E03CB8DB1F}" type="presParOf" srcId="{ED7323BE-385F-4342-8929-0E07068C79B4}" destId="{95806805-5B3C-45B4-AB90-3A09E412D950}" srcOrd="3" destOrd="0" presId="urn:microsoft.com/office/officeart/2005/8/layout/process2"/>
    <dgm:cxn modelId="{87849CA0-38BE-4312-963A-F08F86BF115D}" type="presParOf" srcId="{95806805-5B3C-45B4-AB90-3A09E412D950}" destId="{294580D9-FCD9-4CC6-BA41-80858AC00A57}" srcOrd="0" destOrd="0" presId="urn:microsoft.com/office/officeart/2005/8/layout/process2"/>
    <dgm:cxn modelId="{85ED1F09-605E-428D-A61F-307A8A923ED1}" type="presParOf" srcId="{ED7323BE-385F-4342-8929-0E07068C79B4}" destId="{5A1544AD-6F45-42AE-84F5-CCEF2F8D03C0}" srcOrd="4" destOrd="0" presId="urn:microsoft.com/office/officeart/2005/8/layout/process2"/>
    <dgm:cxn modelId="{A694C9A9-9D25-4814-8ED8-74000E43B754}" type="presParOf" srcId="{ED7323BE-385F-4342-8929-0E07068C79B4}" destId="{7CFD22C2-F221-4814-A99E-E8615D931309}" srcOrd="5" destOrd="0" presId="urn:microsoft.com/office/officeart/2005/8/layout/process2"/>
    <dgm:cxn modelId="{72F8697A-657E-45A2-86EB-0D03B2E5DBE6}" type="presParOf" srcId="{7CFD22C2-F221-4814-A99E-E8615D931309}" destId="{69A0B532-B1F5-430D-9379-0B25DAF97DD8}" srcOrd="0" destOrd="0" presId="urn:microsoft.com/office/officeart/2005/8/layout/process2"/>
    <dgm:cxn modelId="{517032B3-CDDC-4AF3-9C11-3E2869CBB789}" type="presParOf" srcId="{ED7323BE-385F-4342-8929-0E07068C79B4}" destId="{DE9E019D-F1EF-4F3D-A619-98E03B8559E5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7BD9-507A-4D0F-AE3B-F0BCC45EFC16}">
      <dsp:nvSpPr>
        <dsp:cNvPr id="0" name=""/>
        <dsp:cNvSpPr/>
      </dsp:nvSpPr>
      <dsp:spPr>
        <a:xfrm>
          <a:off x="2108578" y="1150862"/>
          <a:ext cx="1153913" cy="400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66"/>
              </a:lnTo>
              <a:lnTo>
                <a:pt x="1153913" y="200266"/>
              </a:lnTo>
              <a:lnTo>
                <a:pt x="1153913" y="400532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  <a:miter lim="800000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329BD-0D1B-4B1F-8EEF-7D1026E4168B}">
      <dsp:nvSpPr>
        <dsp:cNvPr id="0" name=""/>
        <dsp:cNvSpPr/>
      </dsp:nvSpPr>
      <dsp:spPr>
        <a:xfrm>
          <a:off x="954664" y="1150862"/>
          <a:ext cx="1153913" cy="400532"/>
        </a:xfrm>
        <a:custGeom>
          <a:avLst/>
          <a:gdLst/>
          <a:ahLst/>
          <a:cxnLst/>
          <a:rect l="0" t="0" r="0" b="0"/>
          <a:pathLst>
            <a:path>
              <a:moveTo>
                <a:pt x="1153913" y="0"/>
              </a:moveTo>
              <a:lnTo>
                <a:pt x="1153913" y="200266"/>
              </a:lnTo>
              <a:lnTo>
                <a:pt x="0" y="200266"/>
              </a:lnTo>
              <a:lnTo>
                <a:pt x="0" y="400532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  <a:miter lim="800000"/>
          <a:tailEnd type="arrow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4879E-FA8E-4652-85B6-7CDCD6185BAC}">
      <dsp:nvSpPr>
        <dsp:cNvPr id="0" name=""/>
        <dsp:cNvSpPr/>
      </dsp:nvSpPr>
      <dsp:spPr>
        <a:xfrm>
          <a:off x="753063" y="197214"/>
          <a:ext cx="2711030" cy="953647"/>
        </a:xfrm>
        <a:prstGeom prst="round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2">
                  <a:lumMod val="25000"/>
                </a:schemeClr>
              </a:solidFill>
            </a:rPr>
            <a:t>ВИДЫ ОПЕРАЦИЙ, ТРЕБУЮЩИЕ ВЫЯВЛЕНИЯ И ПОСЛЕДУЮЩЕГО АНАЛИЗА</a:t>
          </a:r>
        </a:p>
      </dsp:txBody>
      <dsp:txXfrm>
        <a:off x="799616" y="243767"/>
        <a:ext cx="2617924" cy="860541"/>
      </dsp:txXfrm>
    </dsp:sp>
    <dsp:sp modelId="{6A7771A6-D9A8-45ED-8FB1-FF9FE191ED8C}">
      <dsp:nvSpPr>
        <dsp:cNvPr id="0" name=""/>
        <dsp:cNvSpPr/>
      </dsp:nvSpPr>
      <dsp:spPr>
        <a:xfrm>
          <a:off x="1016" y="1551394"/>
          <a:ext cx="1907295" cy="953647"/>
        </a:xfrm>
        <a:prstGeom prst="round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ПОДЛЕЖАЩИЕ ОБЯЗАТЕЛЬНОМУ КОНТРОЛЮ</a:t>
          </a:r>
        </a:p>
      </dsp:txBody>
      <dsp:txXfrm>
        <a:off x="47569" y="1597947"/>
        <a:ext cx="1814189" cy="860541"/>
      </dsp:txXfrm>
    </dsp:sp>
    <dsp:sp modelId="{94A29262-6B5D-48A2-82A5-1674B3DAABC6}">
      <dsp:nvSpPr>
        <dsp:cNvPr id="0" name=""/>
        <dsp:cNvSpPr/>
      </dsp:nvSpPr>
      <dsp:spPr>
        <a:xfrm>
          <a:off x="2308844" y="1551394"/>
          <a:ext cx="1907295" cy="953647"/>
        </a:xfrm>
        <a:prstGeom prst="round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ПОДОЗРИТЕЛЬНЫЕ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2">
                  <a:lumMod val="25000"/>
                </a:schemeClr>
              </a:solidFill>
            </a:rPr>
            <a:t>(СОМНИТЕЛЬНЫЕ</a:t>
          </a:r>
          <a:r>
            <a:rPr lang="ru-RU" sz="1700" b="1" kern="1200" dirty="0">
              <a:solidFill>
                <a:schemeClr val="bg2">
                  <a:lumMod val="25000"/>
                </a:schemeClr>
              </a:solidFill>
            </a:rPr>
            <a:t>)</a:t>
          </a:r>
        </a:p>
      </dsp:txBody>
      <dsp:txXfrm>
        <a:off x="2355397" y="1597947"/>
        <a:ext cx="1814189" cy="860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DAD31-9F1E-45FA-A4E7-89BE4B96571F}">
      <dsp:nvSpPr>
        <dsp:cNvPr id="0" name=""/>
        <dsp:cNvSpPr/>
      </dsp:nvSpPr>
      <dsp:spPr>
        <a:xfrm>
          <a:off x="228491" y="4542"/>
          <a:ext cx="3378037" cy="8445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4C2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АНАЛИЗ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данных операции на предмет наличия совпадений с критериями</a:t>
          </a:r>
        </a:p>
      </dsp:txBody>
      <dsp:txXfrm>
        <a:off x="253226" y="29277"/>
        <a:ext cx="3328567" cy="795039"/>
      </dsp:txXfrm>
    </dsp:sp>
    <dsp:sp modelId="{8138F3C1-E847-4EBA-80D3-5FEE56178F0F}">
      <dsp:nvSpPr>
        <dsp:cNvPr id="0" name=""/>
        <dsp:cNvSpPr/>
      </dsp:nvSpPr>
      <dsp:spPr>
        <a:xfrm rot="5367732">
          <a:off x="1765103" y="870164"/>
          <a:ext cx="316704" cy="380029"/>
        </a:xfrm>
        <a:prstGeom prst="rightArrow">
          <a:avLst>
            <a:gd name="adj1" fmla="val 60000"/>
            <a:gd name="adj2" fmla="val 50000"/>
          </a:avLst>
        </a:prstGeom>
        <a:noFill/>
        <a:ln w="25400">
          <a:solidFill>
            <a:srgbClr val="84C24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1809001" y="901829"/>
        <a:ext cx="228017" cy="221693"/>
      </dsp:txXfrm>
    </dsp:sp>
    <dsp:sp modelId="{6F5263CF-A2A1-4B78-ACF7-E97D204543F9}">
      <dsp:nvSpPr>
        <dsp:cNvPr id="0" name=""/>
        <dsp:cNvSpPr/>
      </dsp:nvSpPr>
      <dsp:spPr>
        <a:xfrm>
          <a:off x="240382" y="1271306"/>
          <a:ext cx="3378037" cy="8445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4C2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ВЫЯВЛЕНИЕ СОПАДЕНИЯ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 данных операции с критериями →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маркировка операции </a:t>
          </a:r>
        </a:p>
      </dsp:txBody>
      <dsp:txXfrm>
        <a:off x="265117" y="1296041"/>
        <a:ext cx="3328567" cy="795039"/>
      </dsp:txXfrm>
    </dsp:sp>
    <dsp:sp modelId="{95806805-5B3C-45B4-AB90-3A09E412D950}">
      <dsp:nvSpPr>
        <dsp:cNvPr id="0" name=""/>
        <dsp:cNvSpPr/>
      </dsp:nvSpPr>
      <dsp:spPr>
        <a:xfrm rot="5432268">
          <a:off x="1751453" y="2136928"/>
          <a:ext cx="316704" cy="380029"/>
        </a:xfrm>
        <a:prstGeom prst="rightArrow">
          <a:avLst>
            <a:gd name="adj1" fmla="val 60000"/>
            <a:gd name="adj2" fmla="val 50000"/>
          </a:avLst>
        </a:prstGeom>
        <a:noFill/>
        <a:ln w="25400">
          <a:solidFill>
            <a:srgbClr val="84C24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1796242" y="2168593"/>
        <a:ext cx="228017" cy="221693"/>
      </dsp:txXfrm>
    </dsp:sp>
    <dsp:sp modelId="{5A1544AD-6F45-42AE-84F5-CCEF2F8D03C0}">
      <dsp:nvSpPr>
        <dsp:cNvPr id="0" name=""/>
        <dsp:cNvSpPr/>
      </dsp:nvSpPr>
      <dsp:spPr>
        <a:xfrm>
          <a:off x="228491" y="2538070"/>
          <a:ext cx="3378037" cy="8445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4C2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27305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ГЕНЕРАЦИЯ «АЛЕРТА</a:t>
          </a: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», включающего: </a:t>
          </a:r>
        </a:p>
        <a:p>
          <a:pPr marL="0" lvl="0" indent="27305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1) сведения о маркированной операции;</a:t>
          </a:r>
        </a:p>
        <a:p>
          <a:pPr marL="0" lvl="0" indent="27305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rPr>
            <a:t>2) указание критерия, на основании которого операция была маркирована</a:t>
          </a:r>
        </a:p>
      </dsp:txBody>
      <dsp:txXfrm>
        <a:off x="253226" y="2562805"/>
        <a:ext cx="3328567" cy="795039"/>
      </dsp:txXfrm>
    </dsp:sp>
    <dsp:sp modelId="{7CFD22C2-F221-4814-A99E-E8615D931309}">
      <dsp:nvSpPr>
        <dsp:cNvPr id="0" name=""/>
        <dsp:cNvSpPr/>
      </dsp:nvSpPr>
      <dsp:spPr>
        <a:xfrm rot="5400000">
          <a:off x="1759164" y="3403693"/>
          <a:ext cx="316691" cy="380029"/>
        </a:xfrm>
        <a:prstGeom prst="rightArrow">
          <a:avLst>
            <a:gd name="adj1" fmla="val 60000"/>
            <a:gd name="adj2" fmla="val 50000"/>
          </a:avLst>
        </a:prstGeom>
        <a:noFill/>
        <a:ln w="25400">
          <a:solidFill>
            <a:srgbClr val="84C24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1803502" y="3435362"/>
        <a:ext cx="228017" cy="221684"/>
      </dsp:txXfrm>
    </dsp:sp>
    <dsp:sp modelId="{DE9E019D-F1EF-4F3D-A619-98E03B8559E5}">
      <dsp:nvSpPr>
        <dsp:cNvPr id="0" name=""/>
        <dsp:cNvSpPr/>
      </dsp:nvSpPr>
      <dsp:spPr>
        <a:xfrm>
          <a:off x="228491" y="3804834"/>
          <a:ext cx="3378037" cy="8445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84C2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27305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u="none" kern="1200" dirty="0">
              <a:solidFill>
                <a:schemeClr val="bg2">
                  <a:lumMod val="25000"/>
                </a:schemeClr>
              </a:solidFill>
            </a:rPr>
            <a:t>АНАЛИЗ ДАННЫХ ОПЕРАЦИИ</a:t>
          </a:r>
          <a:r>
            <a:rPr lang="en-US" sz="1100" b="1" u="none" kern="1200" dirty="0">
              <a:solidFill>
                <a:schemeClr val="bg2">
                  <a:lumMod val="25000"/>
                </a:schemeClr>
              </a:solidFill>
            </a:rPr>
            <a:t>/</a:t>
          </a:r>
          <a:r>
            <a:rPr lang="ru-RU" sz="1100" b="1" u="none" kern="1200" dirty="0">
              <a:solidFill>
                <a:schemeClr val="bg2">
                  <a:lumMod val="25000"/>
                </a:schemeClr>
              </a:solidFill>
            </a:rPr>
            <a:t>СПЕЦИФИКИ КЛИЕН</a:t>
          </a:r>
          <a:r>
            <a:rPr lang="ru-RU" sz="1100" kern="1200" dirty="0">
              <a:solidFill>
                <a:schemeClr val="bg2">
                  <a:lumMod val="25000"/>
                </a:schemeClr>
              </a:solidFill>
            </a:rPr>
            <a:t>ТА для целей принятия финального решения  о необходимых мероприятиях (отчет в </a:t>
          </a:r>
          <a:r>
            <a:rPr lang="ru-RU" sz="1100" kern="1200" dirty="0" err="1">
              <a:solidFill>
                <a:schemeClr val="bg2">
                  <a:lumMod val="25000"/>
                </a:schemeClr>
              </a:solidFill>
            </a:rPr>
            <a:t>Росфинмониторинг</a:t>
          </a:r>
          <a:r>
            <a:rPr lang="ru-RU" sz="1100" kern="1200" dirty="0">
              <a:solidFill>
                <a:schemeClr val="bg2">
                  <a:lumMod val="25000"/>
                </a:schemeClr>
              </a:solidFill>
            </a:rPr>
            <a:t>, запрос дополнительной информации и т.д.)</a:t>
          </a:r>
          <a:r>
            <a:rPr lang="ru-RU" sz="1100" kern="1200" dirty="0"/>
            <a:t> </a:t>
          </a:r>
        </a:p>
      </dsp:txBody>
      <dsp:txXfrm>
        <a:off x="253226" y="3829569"/>
        <a:ext cx="3328567" cy="79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49C7-574A-4F3A-8AA4-E13992EB9C4F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D0E9-7BC7-4241-8143-3BA4D29D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2D0E9-7BC7-4241-8143-3BA4D29DAC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2D0E9-7BC7-4241-8143-3BA4D29DAC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x.ru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" y="-10401"/>
            <a:ext cx="9142857" cy="382857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3787633"/>
            <a:ext cx="9144000" cy="307036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4384221"/>
            <a:ext cx="7772400" cy="85657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rgbClr val="3F40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43000" y="5520644"/>
            <a:ext cx="6858000" cy="406626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B81FB3-BEBA-4D4D-A543-DB401E24C4C1}"/>
              </a:ext>
            </a:extLst>
          </p:cNvPr>
          <p:cNvGrpSpPr/>
          <p:nvPr userDrawn="1"/>
        </p:nvGrpSpPr>
        <p:grpSpPr>
          <a:xfrm>
            <a:off x="3903114" y="810923"/>
            <a:ext cx="1290638" cy="1612900"/>
            <a:chOff x="2016126" y="852488"/>
            <a:chExt cx="1290638" cy="16129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5829C23-283D-4E90-9202-4754000B86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6126" y="852488"/>
              <a:ext cx="1290638" cy="1612900"/>
            </a:xfrm>
            <a:custGeom>
              <a:avLst/>
              <a:gdLst>
                <a:gd name="T0" fmla="*/ 0 w 53280"/>
                <a:gd name="T1" fmla="*/ 0 h 66816"/>
                <a:gd name="T2" fmla="*/ 21384 w 53280"/>
                <a:gd name="T3" fmla="*/ 33480 h 66816"/>
                <a:gd name="T4" fmla="*/ 0 w 53280"/>
                <a:gd name="T5" fmla="*/ 66816 h 66816"/>
                <a:gd name="T6" fmla="*/ 10656 w 53280"/>
                <a:gd name="T7" fmla="*/ 66816 h 66816"/>
                <a:gd name="T8" fmla="*/ 26712 w 53280"/>
                <a:gd name="T9" fmla="*/ 41544 h 66816"/>
                <a:gd name="T10" fmla="*/ 42624 w 53280"/>
                <a:gd name="T11" fmla="*/ 66816 h 66816"/>
                <a:gd name="T12" fmla="*/ 53280 w 53280"/>
                <a:gd name="T13" fmla="*/ 66816 h 66816"/>
                <a:gd name="T14" fmla="*/ 10584 w 53280"/>
                <a:gd name="T15" fmla="*/ 0 h 66816"/>
                <a:gd name="T16" fmla="*/ 0 w 53280"/>
                <a:gd name="T17" fmla="*/ 0 h 66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80" h="66816">
                  <a:moveTo>
                    <a:pt x="0" y="0"/>
                  </a:moveTo>
                  <a:lnTo>
                    <a:pt x="21384" y="33480"/>
                  </a:lnTo>
                  <a:lnTo>
                    <a:pt x="0" y="66816"/>
                  </a:lnTo>
                  <a:lnTo>
                    <a:pt x="10656" y="66816"/>
                  </a:lnTo>
                  <a:lnTo>
                    <a:pt x="26712" y="41544"/>
                  </a:lnTo>
                  <a:lnTo>
                    <a:pt x="42624" y="66816"/>
                  </a:lnTo>
                  <a:lnTo>
                    <a:pt x="53280" y="66816"/>
                  </a:lnTo>
                  <a:lnTo>
                    <a:pt x="10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968D613-720B-46FC-BA4D-2AB06B7C3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826" y="852488"/>
              <a:ext cx="515938" cy="606425"/>
            </a:xfrm>
            <a:custGeom>
              <a:avLst/>
              <a:gdLst>
                <a:gd name="T0" fmla="*/ 21312 w 21312"/>
                <a:gd name="T1" fmla="*/ 0 h 25128"/>
                <a:gd name="T2" fmla="*/ 5256 w 21312"/>
                <a:gd name="T3" fmla="*/ 25128 h 25128"/>
                <a:gd name="T4" fmla="*/ 0 w 21312"/>
                <a:gd name="T5" fmla="*/ 16848 h 25128"/>
                <a:gd name="T6" fmla="*/ 10728 w 21312"/>
                <a:gd name="T7" fmla="*/ 0 h 25128"/>
                <a:gd name="T8" fmla="*/ 21312 w 21312"/>
                <a:gd name="T9" fmla="*/ 0 h 2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2" h="25128">
                  <a:moveTo>
                    <a:pt x="21312" y="0"/>
                  </a:moveTo>
                  <a:lnTo>
                    <a:pt x="5256" y="25128"/>
                  </a:lnTo>
                  <a:lnTo>
                    <a:pt x="0" y="16848"/>
                  </a:lnTo>
                  <a:lnTo>
                    <a:pt x="10728" y="0"/>
                  </a:lnTo>
                  <a:lnTo>
                    <a:pt x="21312" y="0"/>
                  </a:lnTo>
                  <a:close/>
                </a:path>
              </a:pathLst>
            </a:custGeom>
            <a:solidFill>
              <a:srgbClr val="84C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9218" name="Picture 2" descr="Interfax News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81" y="758240"/>
            <a:ext cx="19621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3063414" y="2646260"/>
            <a:ext cx="3017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без неизвестных</a:t>
            </a:r>
          </a:p>
        </p:txBody>
      </p:sp>
    </p:spTree>
    <p:extLst>
      <p:ext uri="{BB962C8B-B14F-4D97-AF65-F5344CB8AC3E}">
        <p14:creationId xmlns:p14="http://schemas.microsoft.com/office/powerpoint/2010/main" val="224085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1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8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7573692" y="0"/>
            <a:ext cx="451800" cy="563336"/>
          </a:xfrm>
          <a:prstGeom prst="parallelogram">
            <a:avLst>
              <a:gd name="adj" fmla="val 83240"/>
            </a:avLst>
          </a:prstGeom>
          <a:solidFill>
            <a:srgbClr val="9C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75" y="256087"/>
            <a:ext cx="857251" cy="254726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1453244" y="-8164"/>
            <a:ext cx="5435930" cy="6903848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-29371"/>
            <a:ext cx="3707092" cy="6925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72048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55721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495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209" r="19697" b="1563"/>
          <a:stretch/>
        </p:blipFill>
        <p:spPr bwMode="auto">
          <a:xfrm>
            <a:off x="0" y="5655"/>
            <a:ext cx="6002849" cy="68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arallelogram 10"/>
          <p:cNvSpPr/>
          <p:nvPr userDrawn="1"/>
        </p:nvSpPr>
        <p:spPr>
          <a:xfrm>
            <a:off x="7573692" y="0"/>
            <a:ext cx="451800" cy="563336"/>
          </a:xfrm>
          <a:prstGeom prst="parallelogram">
            <a:avLst>
              <a:gd name="adj" fmla="val 83240"/>
            </a:avLst>
          </a:prstGeom>
          <a:solidFill>
            <a:srgbClr val="9C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75" y="256087"/>
            <a:ext cx="857251" cy="254726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1200892" y="-16476"/>
            <a:ext cx="5435930" cy="6874476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3" y="5655"/>
            <a:ext cx="3707092" cy="68873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55721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72048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33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-241" r="30984"/>
          <a:stretch/>
        </p:blipFill>
        <p:spPr bwMode="auto">
          <a:xfrm flipH="1">
            <a:off x="3696804" y="-14515"/>
            <a:ext cx="5442856" cy="68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H="1">
            <a:off x="19627" y="0"/>
            <a:ext cx="6724402" cy="6874477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6724402"/>
              <a:gd name="connsiteY0" fmla="*/ 0 h 6866164"/>
              <a:gd name="connsiteX1" fmla="*/ 3069771 w 6724402"/>
              <a:gd name="connsiteY1" fmla="*/ 2081893 h 6866164"/>
              <a:gd name="connsiteX2" fmla="*/ 0 w 6724402"/>
              <a:gd name="connsiteY2" fmla="*/ 6866164 h 6866164"/>
              <a:gd name="connsiteX3" fmla="*/ 3233057 w 6724402"/>
              <a:gd name="connsiteY3" fmla="*/ 6866164 h 6866164"/>
              <a:gd name="connsiteX4" fmla="*/ 6724402 w 6724402"/>
              <a:gd name="connsiteY4" fmla="*/ 8313 h 6866164"/>
              <a:gd name="connsiteX5" fmla="*/ 1730828 w 6724402"/>
              <a:gd name="connsiteY5" fmla="*/ 0 h 6866164"/>
              <a:gd name="connsiteX0" fmla="*/ 1730828 w 6724402"/>
              <a:gd name="connsiteY0" fmla="*/ 0 h 6866164"/>
              <a:gd name="connsiteX1" fmla="*/ 3069771 w 6724402"/>
              <a:gd name="connsiteY1" fmla="*/ 2081893 h 6866164"/>
              <a:gd name="connsiteX2" fmla="*/ 0 w 6724402"/>
              <a:gd name="connsiteY2" fmla="*/ 6866164 h 6866164"/>
              <a:gd name="connsiteX3" fmla="*/ 6707777 w 6724402"/>
              <a:gd name="connsiteY3" fmla="*/ 6857851 h 6866164"/>
              <a:gd name="connsiteX4" fmla="*/ 6724402 w 6724402"/>
              <a:gd name="connsiteY4" fmla="*/ 8313 h 6866164"/>
              <a:gd name="connsiteX5" fmla="*/ 1730828 w 6724402"/>
              <a:gd name="connsiteY5" fmla="*/ 0 h 6866164"/>
              <a:gd name="connsiteX0" fmla="*/ 1730828 w 6724402"/>
              <a:gd name="connsiteY0" fmla="*/ 0 h 6874477"/>
              <a:gd name="connsiteX1" fmla="*/ 3069771 w 6724402"/>
              <a:gd name="connsiteY1" fmla="*/ 2081893 h 6874477"/>
              <a:gd name="connsiteX2" fmla="*/ 0 w 6724402"/>
              <a:gd name="connsiteY2" fmla="*/ 6866164 h 6874477"/>
              <a:gd name="connsiteX3" fmla="*/ 4263836 w 6724402"/>
              <a:gd name="connsiteY3" fmla="*/ 6874477 h 6874477"/>
              <a:gd name="connsiteX4" fmla="*/ 6724402 w 6724402"/>
              <a:gd name="connsiteY4" fmla="*/ 8313 h 6874477"/>
              <a:gd name="connsiteX5" fmla="*/ 1730828 w 6724402"/>
              <a:gd name="connsiteY5" fmla="*/ 0 h 6874477"/>
              <a:gd name="connsiteX0" fmla="*/ 1730828 w 6724402"/>
              <a:gd name="connsiteY0" fmla="*/ 0 h 6874477"/>
              <a:gd name="connsiteX1" fmla="*/ 3069771 w 6724402"/>
              <a:gd name="connsiteY1" fmla="*/ 2081893 h 6874477"/>
              <a:gd name="connsiteX2" fmla="*/ 0 w 6724402"/>
              <a:gd name="connsiteY2" fmla="*/ 6866164 h 6874477"/>
              <a:gd name="connsiteX3" fmla="*/ 4155770 w 6724402"/>
              <a:gd name="connsiteY3" fmla="*/ 6874477 h 6874477"/>
              <a:gd name="connsiteX4" fmla="*/ 6724402 w 6724402"/>
              <a:gd name="connsiteY4" fmla="*/ 8313 h 6874477"/>
              <a:gd name="connsiteX5" fmla="*/ 1730828 w 6724402"/>
              <a:gd name="connsiteY5" fmla="*/ 0 h 687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4402" h="6874477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4155770" y="6874477"/>
                </a:lnTo>
                <a:cubicBezTo>
                  <a:pt x="4161312" y="4591298"/>
                  <a:pt x="6718860" y="2291492"/>
                  <a:pt x="6724402" y="8313"/>
                </a:cubicBezTo>
                <a:lnTo>
                  <a:pt x="1730828" y="0"/>
                </a:lnTo>
                <a:close/>
              </a:path>
            </a:pathLst>
          </a:custGeom>
          <a:solidFill>
            <a:srgbClr val="ED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1492" y="-31323"/>
            <a:ext cx="3715450" cy="690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08209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391882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1394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226898"/>
            <a:ext cx="4986829" cy="772557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69" y="1010094"/>
            <a:ext cx="8410353" cy="5166870"/>
          </a:xfrm>
        </p:spPr>
        <p:txBody>
          <a:bodyPr/>
          <a:lstStyle>
            <a:lvl1pPr marL="228600" indent="-228600">
              <a:lnSpc>
                <a:spcPct val="110000"/>
              </a:lnSpc>
              <a:spcAft>
                <a:spcPts val="300"/>
              </a:spcAft>
              <a:buClr>
                <a:srgbClr val="84C225"/>
              </a:buClr>
              <a:buSzPct val="110000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89" indent="-342900">
              <a:lnSpc>
                <a:spcPct val="110000"/>
              </a:lnSpc>
              <a:spcAft>
                <a:spcPts val="200"/>
              </a:spcAft>
              <a:buClr>
                <a:srgbClr val="3F4041"/>
              </a:buClr>
              <a:defRPr lang="en-US" sz="2400" kern="1200" dirty="0" smtClean="0">
                <a:solidFill>
                  <a:srgbClr val="3F4041"/>
                </a:solidFill>
                <a:latin typeface="+mn-lt"/>
                <a:ea typeface="+mn-ea"/>
                <a:cs typeface="+mn-cs"/>
              </a:defRPr>
            </a:lvl2pPr>
            <a:lvl3pPr marL="1257277" indent="-342900">
              <a:lnSpc>
                <a:spcPct val="110000"/>
              </a:lnSpc>
              <a:spcAft>
                <a:spcPts val="1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16" indent="-285750">
              <a:lnSpc>
                <a:spcPct val="100000"/>
              </a:lnSpc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05" indent="-285750">
              <a:lnSpc>
                <a:spcPct val="100000"/>
              </a:lnSpc>
              <a:buClr>
                <a:srgbClr val="84C225"/>
              </a:buCl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5976" y="6389007"/>
            <a:ext cx="2057400" cy="365125"/>
          </a:xfrm>
          <a:prstGeom prst="rect">
            <a:avLst/>
          </a:prstGeo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Ксения\Downloads\FullSizeRender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7224" cy="6858000"/>
          </a:xfrm>
          <a:prstGeom prst="rect">
            <a:avLst/>
          </a:prstGeo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DDCF7AD-E061-4F86-92E9-29D5BC377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/>
          <a:stretch/>
        </p:blipFill>
        <p:spPr>
          <a:xfrm rot="10800000" flipH="1">
            <a:off x="248891" y="-18000"/>
            <a:ext cx="3514981" cy="6876000"/>
          </a:xfrm>
          <a:prstGeom prst="rect">
            <a:avLst/>
          </a:prstGeom>
        </p:spPr>
      </p:pic>
      <p:sp>
        <p:nvSpPr>
          <p:cNvPr id="12" name="Freeform 12"/>
          <p:cNvSpPr/>
          <p:nvPr userDrawn="1"/>
        </p:nvSpPr>
        <p:spPr>
          <a:xfrm rot="10800000" flipH="1">
            <a:off x="673478" y="0"/>
            <a:ext cx="5435930" cy="6874476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82" y="91954"/>
            <a:ext cx="5275622" cy="66403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7791" y="0"/>
            <a:ext cx="551620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r="1"/>
          <a:stretch/>
        </p:blipFill>
        <p:spPr>
          <a:xfrm>
            <a:off x="12032" y="-21059"/>
            <a:ext cx="4037816" cy="6887371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1080264" y="-8164"/>
            <a:ext cx="5435930" cy="6874476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72048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55721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CF7AD-E061-4F86-92E9-29D5BC377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5" y="0"/>
            <a:ext cx="3689851" cy="685800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238A911B-BDF0-474C-B162-77EABADE15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5" y="222515"/>
            <a:ext cx="876296" cy="2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Картинки по запросу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2252" y="0"/>
            <a:ext cx="4271748" cy="6858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H="1">
            <a:off x="803066" y="-8164"/>
            <a:ext cx="6724402" cy="6874477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6724402"/>
              <a:gd name="connsiteY0" fmla="*/ 0 h 6866164"/>
              <a:gd name="connsiteX1" fmla="*/ 3069771 w 6724402"/>
              <a:gd name="connsiteY1" fmla="*/ 2081893 h 6866164"/>
              <a:gd name="connsiteX2" fmla="*/ 0 w 6724402"/>
              <a:gd name="connsiteY2" fmla="*/ 6866164 h 6866164"/>
              <a:gd name="connsiteX3" fmla="*/ 3233057 w 6724402"/>
              <a:gd name="connsiteY3" fmla="*/ 6866164 h 6866164"/>
              <a:gd name="connsiteX4" fmla="*/ 6724402 w 6724402"/>
              <a:gd name="connsiteY4" fmla="*/ 8313 h 6866164"/>
              <a:gd name="connsiteX5" fmla="*/ 1730828 w 6724402"/>
              <a:gd name="connsiteY5" fmla="*/ 0 h 6866164"/>
              <a:gd name="connsiteX0" fmla="*/ 1730828 w 6724402"/>
              <a:gd name="connsiteY0" fmla="*/ 0 h 6866164"/>
              <a:gd name="connsiteX1" fmla="*/ 3069771 w 6724402"/>
              <a:gd name="connsiteY1" fmla="*/ 2081893 h 6866164"/>
              <a:gd name="connsiteX2" fmla="*/ 0 w 6724402"/>
              <a:gd name="connsiteY2" fmla="*/ 6866164 h 6866164"/>
              <a:gd name="connsiteX3" fmla="*/ 6707777 w 6724402"/>
              <a:gd name="connsiteY3" fmla="*/ 6857851 h 6866164"/>
              <a:gd name="connsiteX4" fmla="*/ 6724402 w 6724402"/>
              <a:gd name="connsiteY4" fmla="*/ 8313 h 6866164"/>
              <a:gd name="connsiteX5" fmla="*/ 1730828 w 6724402"/>
              <a:gd name="connsiteY5" fmla="*/ 0 h 6866164"/>
              <a:gd name="connsiteX0" fmla="*/ 1730828 w 6724402"/>
              <a:gd name="connsiteY0" fmla="*/ 0 h 6874477"/>
              <a:gd name="connsiteX1" fmla="*/ 3069771 w 6724402"/>
              <a:gd name="connsiteY1" fmla="*/ 2081893 h 6874477"/>
              <a:gd name="connsiteX2" fmla="*/ 0 w 6724402"/>
              <a:gd name="connsiteY2" fmla="*/ 6866164 h 6874477"/>
              <a:gd name="connsiteX3" fmla="*/ 4263836 w 6724402"/>
              <a:gd name="connsiteY3" fmla="*/ 6874477 h 6874477"/>
              <a:gd name="connsiteX4" fmla="*/ 6724402 w 6724402"/>
              <a:gd name="connsiteY4" fmla="*/ 8313 h 6874477"/>
              <a:gd name="connsiteX5" fmla="*/ 1730828 w 6724402"/>
              <a:gd name="connsiteY5" fmla="*/ 0 h 6874477"/>
              <a:gd name="connsiteX0" fmla="*/ 1730828 w 6724402"/>
              <a:gd name="connsiteY0" fmla="*/ 0 h 6874477"/>
              <a:gd name="connsiteX1" fmla="*/ 3069771 w 6724402"/>
              <a:gd name="connsiteY1" fmla="*/ 2081893 h 6874477"/>
              <a:gd name="connsiteX2" fmla="*/ 0 w 6724402"/>
              <a:gd name="connsiteY2" fmla="*/ 6866164 h 6874477"/>
              <a:gd name="connsiteX3" fmla="*/ 4155770 w 6724402"/>
              <a:gd name="connsiteY3" fmla="*/ 6874477 h 6874477"/>
              <a:gd name="connsiteX4" fmla="*/ 6724402 w 6724402"/>
              <a:gd name="connsiteY4" fmla="*/ 8313 h 6874477"/>
              <a:gd name="connsiteX5" fmla="*/ 1730828 w 6724402"/>
              <a:gd name="connsiteY5" fmla="*/ 0 h 687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4402" h="6874477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4155770" y="6874477"/>
                </a:lnTo>
                <a:cubicBezTo>
                  <a:pt x="4161312" y="4591298"/>
                  <a:pt x="6718860" y="2291492"/>
                  <a:pt x="6724402" y="8313"/>
                </a:cubicBezTo>
                <a:lnTo>
                  <a:pt x="17308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08209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391882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BFF7F-AB81-44EB-A7E6-81C8DB06CA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8122" y="0"/>
            <a:ext cx="3708649" cy="685800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38A911B-BDF0-474C-B162-77EABADE15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12" y="222515"/>
            <a:ext cx="876296" cy="2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Ксения\Downloads\FullSizeRender (1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7224" cy="6858000"/>
          </a:xfrm>
          <a:prstGeom prst="rect">
            <a:avLst/>
          </a:prstGeom>
          <a:noFill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DDCF7AD-E061-4F86-92E9-29D5BC377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/>
          <a:stretch/>
        </p:blipFill>
        <p:spPr>
          <a:xfrm rot="10800000" flipH="1">
            <a:off x="248891" y="-18000"/>
            <a:ext cx="3514981" cy="6876000"/>
          </a:xfrm>
          <a:prstGeom prst="rect">
            <a:avLst/>
          </a:prstGeom>
        </p:spPr>
      </p:pic>
      <p:sp>
        <p:nvSpPr>
          <p:cNvPr id="12" name="Freeform 12"/>
          <p:cNvSpPr/>
          <p:nvPr userDrawn="1"/>
        </p:nvSpPr>
        <p:spPr>
          <a:xfrm rot="10800000" flipH="1">
            <a:off x="673478" y="0"/>
            <a:ext cx="5435930" cy="6874476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82" y="91954"/>
            <a:ext cx="5275622" cy="66403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27791" y="0"/>
            <a:ext cx="5516209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0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691" y="-21059"/>
            <a:ext cx="4976520" cy="68873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215360" y="0"/>
            <a:ext cx="4748719" cy="6874476"/>
          </a:xfrm>
          <a:custGeom>
            <a:avLst/>
            <a:gdLst>
              <a:gd name="connsiteX0" fmla="*/ 1730828 w 3233057"/>
              <a:gd name="connsiteY0" fmla="*/ 0 h 6866164"/>
              <a:gd name="connsiteX1" fmla="*/ 3069771 w 3233057"/>
              <a:gd name="connsiteY1" fmla="*/ 2081893 h 6866164"/>
              <a:gd name="connsiteX2" fmla="*/ 0 w 3233057"/>
              <a:gd name="connsiteY2" fmla="*/ 6866164 h 6866164"/>
              <a:gd name="connsiteX3" fmla="*/ 3233057 w 3233057"/>
              <a:gd name="connsiteY3" fmla="*/ 6866164 h 6866164"/>
              <a:gd name="connsiteX4" fmla="*/ 3233057 w 3233057"/>
              <a:gd name="connsiteY4" fmla="*/ 0 h 6866164"/>
              <a:gd name="connsiteX5" fmla="*/ 1730828 w 3233057"/>
              <a:gd name="connsiteY5" fmla="*/ 0 h 6866164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3233057 w 5435930"/>
              <a:gd name="connsiteY4" fmla="*/ 0 h 6874476"/>
              <a:gd name="connsiteX5" fmla="*/ 1730828 w 5435930"/>
              <a:gd name="connsiteY5" fmla="*/ 0 h 6874476"/>
              <a:gd name="connsiteX0" fmla="*/ 1730828 w 5435930"/>
              <a:gd name="connsiteY0" fmla="*/ 0 h 6874476"/>
              <a:gd name="connsiteX1" fmla="*/ 3069771 w 5435930"/>
              <a:gd name="connsiteY1" fmla="*/ 2081893 h 6874476"/>
              <a:gd name="connsiteX2" fmla="*/ 0 w 5435930"/>
              <a:gd name="connsiteY2" fmla="*/ 6866164 h 6874476"/>
              <a:gd name="connsiteX3" fmla="*/ 5435930 w 5435930"/>
              <a:gd name="connsiteY3" fmla="*/ 6874476 h 6874476"/>
              <a:gd name="connsiteX4" fmla="*/ 5352803 w 5435930"/>
              <a:gd name="connsiteY4" fmla="*/ 0 h 6874476"/>
              <a:gd name="connsiteX5" fmla="*/ 1730828 w 5435930"/>
              <a:gd name="connsiteY5" fmla="*/ 0 h 687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5930" h="6874476">
                <a:moveTo>
                  <a:pt x="1730828" y="0"/>
                </a:moveTo>
                <a:lnTo>
                  <a:pt x="3069771" y="2081893"/>
                </a:lnTo>
                <a:lnTo>
                  <a:pt x="0" y="6866164"/>
                </a:lnTo>
                <a:lnTo>
                  <a:pt x="5435930" y="6874476"/>
                </a:lnTo>
                <a:lnTo>
                  <a:pt x="5352803" y="0"/>
                </a:lnTo>
                <a:lnTo>
                  <a:pt x="1730828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0" y="-29371"/>
            <a:ext cx="3707092" cy="688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72048" y="849086"/>
            <a:ext cx="3633109" cy="145074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55721" y="2528435"/>
            <a:ext cx="3649436" cy="38115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49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91" y="-33089"/>
            <a:ext cx="9152381" cy="3838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20" y="751117"/>
            <a:ext cx="1445446" cy="188536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3787633"/>
            <a:ext cx="9144000" cy="307036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4384221"/>
            <a:ext cx="7772400" cy="85657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43000" y="5520644"/>
            <a:ext cx="6858000" cy="406626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39" y="6410302"/>
            <a:ext cx="3461987" cy="2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10000"/>
              </a:lnSpc>
              <a:spcAft>
                <a:spcPts val="300"/>
              </a:spcAft>
              <a:buClr>
                <a:srgbClr val="92D050"/>
              </a:buClr>
              <a:buSzPct val="110000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89" indent="-342900">
              <a:lnSpc>
                <a:spcPct val="110000"/>
              </a:lnSpc>
              <a:spcAft>
                <a:spcPts val="200"/>
              </a:spcAft>
              <a:buClr>
                <a:schemeClr val="tx1">
                  <a:lumMod val="65000"/>
                  <a:lumOff val="35000"/>
                </a:schemeClr>
              </a:buCl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277" indent="-342900">
              <a:lnSpc>
                <a:spcPct val="110000"/>
              </a:lnSpc>
              <a:spcAft>
                <a:spcPts val="100"/>
              </a:spcAft>
              <a:buFont typeface="Wingdings" panose="05000000000000000000" pitchFamily="2" charset="2"/>
              <a:buChar char="ü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7316" indent="-285750">
              <a:lnSpc>
                <a:spcPct val="100000"/>
              </a:lnSpc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05" indent="-285750">
              <a:lnSpc>
                <a:spcPct val="100000"/>
              </a:lnSpc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5976" y="6389007"/>
            <a:ext cx="2057400" cy="365125"/>
          </a:xfrm>
        </p:spPr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4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117" y="466727"/>
            <a:ext cx="7886700" cy="600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2200"/>
            <a:ext cx="7886700" cy="508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Click to edit Master text styles</a:t>
            </a:r>
          </a:p>
          <a:p>
            <a:pPr marL="228594" lvl="1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marL="228594" lvl="2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228594" lvl="3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Fourth level</a:t>
            </a:r>
          </a:p>
          <a:p>
            <a:pPr marL="228594" lvl="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8A911B-BDF0-474C-B162-77EABADE15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5" y="222515"/>
            <a:ext cx="876296" cy="268135"/>
          </a:xfrm>
          <a:prstGeom prst="rect">
            <a:avLst/>
          </a:prstGeom>
        </p:spPr>
      </p:pic>
      <p:pic>
        <p:nvPicPr>
          <p:cNvPr id="14" name="BAF45BD7-F72F-429B-B345-5198EAE081B7" descr="B2EE0724-9E66-4F2D-A6B6-A44537E76D7E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98" y="60153"/>
            <a:ext cx="180000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8EDEF2-87B3-4DFD-8D98-162A002D93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7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6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kern="1200" baseline="0" dirty="0">
          <a:solidFill>
            <a:srgbClr val="3F404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00089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84C225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57277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57316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114505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84C225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lvl="0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/>
              <a:t>Образец текста</a:t>
            </a:r>
          </a:p>
          <a:p>
            <a:pPr marL="228594" lvl="1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/>
              <a:t>Второй уровень</a:t>
            </a:r>
          </a:p>
          <a:p>
            <a:pPr marL="228594" lvl="2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/>
              <a:t>Третий уровень</a:t>
            </a:r>
          </a:p>
          <a:p>
            <a:pPr marL="228594" lvl="3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/>
              <a:t>Четвертый уровень</a:t>
            </a:r>
          </a:p>
          <a:p>
            <a:pPr marL="228594" lvl="4" indent="-228594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2304" y="63890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28EDEF2-87B3-4DFD-8D98-162A002D93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943" y="6400808"/>
            <a:ext cx="367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X-COMPLIANCE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solidFill>
                  <a:srgbClr val="84C225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200" dirty="0">
                <a:solidFill>
                  <a:srgbClr val="9CCB1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Проект группы </a:t>
            </a:r>
            <a:r>
              <a:rPr lang="ru-RU" sz="1200" i="1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Интерфакс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75" y="256087"/>
            <a:ext cx="857251" cy="254726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7573692" y="0"/>
            <a:ext cx="451800" cy="563336"/>
          </a:xfrm>
          <a:prstGeom prst="parallelogram">
            <a:avLst>
              <a:gd name="adj" fmla="val 83240"/>
            </a:avLst>
          </a:prstGeom>
          <a:solidFill>
            <a:srgbClr val="9C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00089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84C225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257277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57316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114505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84C225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857" y="4053385"/>
            <a:ext cx="7772400" cy="177421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ИСПОЛЬЗОВАНИЕ СОВРЕМЕННЫХ ТЕХНОЛОГИЙ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ДЛЯ ВЫЯВЛЕНИЯ ПОДОЗРИТЕЛЬНЫХ 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И ПОДЛЕЖАЩИХ ОБЯЗАТЕЛЬНОМУ КОНТРОЛЮ ОПЕРАЦИЙ</a:t>
            </a:r>
            <a:endParaRPr lang="en-US" sz="24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3944" y="5718412"/>
            <a:ext cx="6858000" cy="464024"/>
          </a:xfrm>
        </p:spPr>
        <p:txBody>
          <a:bodyPr/>
          <a:lstStyle/>
          <a:p>
            <a:r>
              <a:rPr lang="ru-RU" sz="1800" dirty="0">
                <a:solidFill>
                  <a:srgbClr val="3F404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en-US" sz="1800" dirty="0">
                <a:solidFill>
                  <a:srgbClr val="3F404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X-COMPLIANCE</a:t>
            </a:r>
          </a:p>
        </p:txBody>
      </p:sp>
    </p:spTree>
    <p:extLst>
      <p:ext uri="{BB962C8B-B14F-4D97-AF65-F5344CB8AC3E}">
        <p14:creationId xmlns:p14="http://schemas.microsoft.com/office/powerpoint/2010/main" val="1860570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5931" y="4540469"/>
            <a:ext cx="7787168" cy="8284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Возникли вопросы?</a:t>
            </a:r>
            <a:b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Обращайтесь!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058" y="5609491"/>
            <a:ext cx="2647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/>
              <a:t>тел./факс: +7(495) 357-88-08</a:t>
            </a:r>
          </a:p>
          <a:p>
            <a:pPr algn="r"/>
            <a:r>
              <a:rPr lang="en-US" sz="1600" dirty="0"/>
              <a:t>E-mail</a:t>
            </a:r>
            <a:r>
              <a:rPr lang="ru-RU" sz="1600" dirty="0"/>
              <a:t>:</a:t>
            </a:r>
            <a:r>
              <a:rPr lang="en-US" sz="1600" dirty="0"/>
              <a:t> xco-help@interfax.ru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6057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2229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АКТУАЛЬНОСТЬ ПРЕДЛАГАЕМОГО РЕШЕНИЯ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29842" y="1282890"/>
            <a:ext cx="3868340" cy="4906773"/>
          </a:xfrm>
        </p:spPr>
        <p:txBody>
          <a:bodyPr>
            <a:normAutofit/>
          </a:bodyPr>
          <a:lstStyle/>
          <a:p>
            <a:pPr marL="0" lvl="0" indent="531813" algn="just">
              <a:buNone/>
            </a:pPr>
            <a:r>
              <a:rPr lang="ru-RU" sz="2200" b="1" dirty="0">
                <a:solidFill>
                  <a:srgbClr val="84C249"/>
                </a:solidFill>
              </a:rPr>
              <a:t>ЗАЧЕМ?</a:t>
            </a:r>
          </a:p>
          <a:p>
            <a:pPr marL="0" indent="531813" algn="just">
              <a:buNone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Законодательство обязывает кредитные организации выявлять определенные виды операций и реализовывать в отношении выявленных операций определенные процедуры внутреннего контроля.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2" name="Схема 11"/>
          <p:cNvGraphicFramePr/>
          <p:nvPr/>
        </p:nvGraphicFramePr>
        <p:xfrm>
          <a:off x="232012" y="3357349"/>
          <a:ext cx="4217157" cy="270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Объект 7"/>
          <p:cNvSpPr>
            <a:spLocks noGrp="1"/>
          </p:cNvSpPr>
          <p:nvPr>
            <p:ph sz="quarter" idx="4"/>
          </p:nvPr>
        </p:nvSpPr>
        <p:spPr>
          <a:xfrm>
            <a:off x="4629150" y="1282890"/>
            <a:ext cx="3887391" cy="4906773"/>
          </a:xfrm>
        </p:spPr>
        <p:txBody>
          <a:bodyPr>
            <a:normAutofit fontScale="92500" lnSpcReduction="20000"/>
          </a:bodyPr>
          <a:lstStyle/>
          <a:p>
            <a:pPr marL="0" indent="288000" algn="ctr">
              <a:buNone/>
            </a:pPr>
            <a:r>
              <a:rPr lang="ru-RU" sz="2400" b="1" dirty="0">
                <a:solidFill>
                  <a:srgbClr val="84C249"/>
                </a:solidFill>
              </a:rPr>
              <a:t>ПОЧЕМУ ЭТО ВАЖНО?</a:t>
            </a:r>
          </a:p>
          <a:p>
            <a:pPr marL="0" indent="531813"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Ответственные сотрудники несут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персональную ответственность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за качество выявления операций, а также соблюдение сроков направления отчетности о них.</a:t>
            </a:r>
          </a:p>
          <a:p>
            <a:pPr marL="0" indent="531813"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В рамках надзора полнота и своевременность выявления соответствующих операций является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сферой особого контроля регулятора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0" indent="531813"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За нарушения, касающиеся не выявления, несвоевременного выявления операций, а также за не предоставление, неполное/недостоверное или несвоевременное предоставление информации о них предусмотрены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санкции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(вплоть до отзыва лицензии). </a:t>
            </a:r>
          </a:p>
          <a:p>
            <a:pPr marL="0" indent="531813" algn="just"/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Сроки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, в течение которых операция должна быть выявлена и проанализирована, установлены действующим законодательством и являются крайне сжатыми.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8581"/>
          </a:xfrm>
        </p:spPr>
        <p:txBody>
          <a:bodyPr>
            <a:normAutofit/>
          </a:bodyPr>
          <a:lstStyle/>
          <a:p>
            <a:r>
              <a:rPr lang="ru-RU" sz="2200" dirty="0">
                <a:ea typeface="Tahoma" pitchFamily="34" charset="0"/>
                <a:cs typeface="Tahoma" pitchFamily="34" charset="0"/>
              </a:rPr>
              <a:t>ОПИСАНИЕ ПРОДУКТА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842" y="1378424"/>
            <a:ext cx="4885898" cy="4798539"/>
          </a:xfrm>
        </p:spPr>
        <p:txBody>
          <a:bodyPr>
            <a:normAutofit fontScale="55000" lnSpcReduction="20000"/>
          </a:bodyPr>
          <a:lstStyle/>
          <a:p>
            <a:pPr marL="0" indent="542925" algn="just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Решение представляет собой </a:t>
            </a: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настраиваемый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автоматический фильтр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позволяющий выявлять определенные виды клиентских операций, осуществляемых кредитной организацией, для их последующего анализа и принятия решения о целесообразности: </a:t>
            </a:r>
          </a:p>
          <a:p>
            <a:pPr marL="542925" lvl="0" indent="350838" algn="just">
              <a:buFont typeface="Wingdings" pitchFamily="2" charset="2"/>
              <a:buChar char="ü"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информирования о факте их совершения Уполномоченного органа;</a:t>
            </a:r>
          </a:p>
          <a:p>
            <a:pPr marL="542925" lvl="0" indent="350838" algn="just">
              <a:buFont typeface="Wingdings" pitchFamily="2" charset="2"/>
              <a:buChar char="ü"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реализации в отношения клиента мер, предусмотренных действующим законодательством. </a:t>
            </a:r>
          </a:p>
          <a:p>
            <a:pPr marL="0" indent="542925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выявлении факта совпадения данных операции с определенными/настраиваемыми пользователем критериями (наличие которых говорит о том, что операция может подлежать обязательному контролю или являться сомнительной) система маркирует операцию определенным образом. </a:t>
            </a:r>
          </a:p>
          <a:p>
            <a:pPr lvl="0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5145205" y="1241946"/>
          <a:ext cx="3835021" cy="465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116"/>
          </a:xfrm>
        </p:spPr>
        <p:txBody>
          <a:bodyPr>
            <a:normAutofit/>
          </a:bodyPr>
          <a:lstStyle/>
          <a:p>
            <a:r>
              <a:rPr lang="ru-RU" sz="2200" dirty="0">
                <a:ea typeface="Tahoma" pitchFamily="34" charset="0"/>
                <a:cs typeface="Tahoma" pitchFamily="34" charset="0"/>
              </a:rPr>
              <a:t>ВОЗМОЖНОСТИ ПРЕДЛАГАЕМОГО РЕШЕНИЯ</a:t>
            </a:r>
            <a:endParaRPr lang="ru-RU" sz="22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28650" y="1214651"/>
            <a:ext cx="7886700" cy="4962312"/>
          </a:xfrm>
        </p:spPr>
        <p:txBody>
          <a:bodyPr>
            <a:noAutofit/>
          </a:bodyPr>
          <a:lstStyle/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реализация механизма выявления требуемого вида операций с учетом применимых требований;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минимизация риска операционной ошибки (человеческого фактора) на этапе выявления требуемого вида операций за счет автоматизации процессов;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минимизация рисков, связанных с «обходом» требований законодательства за счет интеллектуального функционала системы; 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возможность соотнести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профайл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 клиента со спецификой проводимых по счету операций и, тем самым, реализовать рекомендуемый Банком России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риск-ориентированный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 подход, позволяющий принимать обоснованные и взвешенные решения в отношении клиента;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сокращение рисков, связанных с использованием и поддержкой примитивных созданных внутренними силами (IT) решений;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актуализация системы по мере возникновения соответствующей необходимости на уровне технической поддержки; </a:t>
            </a:r>
          </a:p>
          <a:p>
            <a:pPr indent="531813" algn="just">
              <a:buClr>
                <a:schemeClr val="accent6"/>
              </a:buClr>
              <a:buFont typeface="Wingdings" pitchFamily="2" charset="2"/>
              <a:buChar char="ü"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независимость от текущего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санкционного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 режима и исключение соответствующего риска.</a:t>
            </a:r>
          </a:p>
          <a:p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4808"/>
          </a:xfrm>
        </p:spPr>
        <p:txBody>
          <a:bodyPr>
            <a:normAutofit/>
          </a:bodyPr>
          <a:lstStyle/>
          <a:p>
            <a:r>
              <a:rPr lang="ru-RU" sz="2200" dirty="0"/>
              <a:t>ПОЧЕМУ ИНТЕРФАКС?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9307" y="955343"/>
            <a:ext cx="8625386" cy="4675710"/>
          </a:xfrm>
        </p:spPr>
        <p:txBody>
          <a:bodyPr>
            <a:noAutofit/>
          </a:bodyPr>
          <a:lstStyle/>
          <a:p>
            <a:pPr marL="0" indent="53181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Группа «Интерфакс» более 25 лет создает информационные продукты, которые помогают принимать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</a:rPr>
              <a:t>бизнес-решения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, в том числе – в области управления рисками. </a:t>
            </a:r>
          </a:p>
          <a:p>
            <a:pPr marL="0" indent="53181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Интерфакс осуществляет постоянное взаимодействие с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</a:rPr>
              <a:t>Росфинмониторингом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 (РФМ) по вопросам ПОД/ФТ в рамках информационного соглашения и действующей рабочей группы (</a:t>
            </a:r>
            <a:r>
              <a:rPr lang="ru-RU" sz="1500" u="sng" dirty="0">
                <a:solidFill>
                  <a:schemeClr val="bg2">
                    <a:lumMod val="25000"/>
                  </a:schemeClr>
                </a:solidFill>
              </a:rPr>
              <a:t>http://www.fedsfm.ru/activity/cooperation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0" indent="531813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Разработанный Группой «Интерфакс» сервис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</a:rPr>
              <a:t>X-Compliance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</a:rPr>
              <a:t> рекомендован регулятором (Банком России) в качестве источника информации, доступного организациям на законных основаниях.</a:t>
            </a:r>
          </a:p>
          <a:p>
            <a:pPr marL="0" indent="531813" algn="just">
              <a:lnSpc>
                <a:spcPct val="100000"/>
              </a:lnSpc>
              <a:buNone/>
            </a:pPr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</a:rPr>
              <a:t>Использование предлагаемого решения в совокупности с сервисом </a:t>
            </a:r>
            <a:r>
              <a:rPr lang="ru-RU" sz="1500" b="1" u="sng" dirty="0" err="1">
                <a:solidFill>
                  <a:schemeClr val="bg2">
                    <a:lumMod val="25000"/>
                  </a:schemeClr>
                </a:solidFill>
              </a:rPr>
              <a:t>X-Compliance</a:t>
            </a:r>
            <a:r>
              <a:rPr lang="ru-RU" sz="1500" b="1" u="sng" dirty="0">
                <a:solidFill>
                  <a:schemeClr val="bg2">
                    <a:lumMod val="25000"/>
                  </a:schemeClr>
                </a:solidFill>
              </a:rPr>
              <a:t> дает возможность не только: </a:t>
            </a:r>
          </a:p>
          <a:p>
            <a:pPr marL="0" indent="531813" algn="just">
              <a:lnSpc>
                <a:spcPct val="100000"/>
              </a:lnSpc>
              <a:buNone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1) выявить наличие критериев, влияющих на степень (уровень) риска клиента в соответствии с требованиями документов Банка России и внутренних документов организации (ПВК) </a:t>
            </a:r>
          </a:p>
          <a:p>
            <a:pPr marL="0" indent="531813" algn="just">
              <a:lnSpc>
                <a:spcPct val="100000"/>
              </a:lnSpc>
              <a:buNone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и 2) в автоматическом режиме осуществить оценку риска клиента исходя из понимания его специфики и характерных особенностей, при этом принимая во внимание всю совокупность факторов, влияющих на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присваемый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 уровень риска, </a:t>
            </a:r>
          </a:p>
          <a:p>
            <a:pPr marL="0" indent="531813" algn="just">
              <a:lnSpc>
                <a:spcPct val="100000"/>
              </a:lnSpc>
              <a:buNone/>
            </a:pP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но также и 3) соотнести </a:t>
            </a:r>
            <a:r>
              <a:rPr lang="ru-RU" sz="1500" i="1" dirty="0" err="1">
                <a:solidFill>
                  <a:schemeClr val="bg2">
                    <a:lumMod val="25000"/>
                  </a:schemeClr>
                </a:solidFill>
              </a:rPr>
              <a:t>профайл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 клиента со спецификой проводимых по счету операций и, тем самым, </a:t>
            </a:r>
            <a:r>
              <a:rPr lang="ru-RU" sz="1500" b="1" i="1" u="sng" dirty="0">
                <a:solidFill>
                  <a:schemeClr val="bg2">
                    <a:lumMod val="25000"/>
                  </a:schemeClr>
                </a:solidFill>
              </a:rPr>
              <a:t>реализовать рекомендуемый Банком России </a:t>
            </a:r>
            <a:r>
              <a:rPr lang="ru-RU" sz="1500" b="1" i="1" u="sng" dirty="0" err="1">
                <a:solidFill>
                  <a:schemeClr val="bg2">
                    <a:lumMod val="25000"/>
                  </a:schemeClr>
                </a:solidFill>
              </a:rPr>
              <a:t>риск-ориентированный</a:t>
            </a:r>
            <a:r>
              <a:rPr lang="ru-RU" sz="1500" b="1" i="1" u="sng" dirty="0">
                <a:solidFill>
                  <a:schemeClr val="bg2">
                    <a:lumMod val="25000"/>
                  </a:schemeClr>
                </a:solidFill>
              </a:rPr>
              <a:t> подход</a:t>
            </a:r>
            <a:r>
              <a:rPr lang="ru-RU" sz="1500" i="1" dirty="0">
                <a:solidFill>
                  <a:schemeClr val="bg2">
                    <a:lumMod val="25000"/>
                  </a:schemeClr>
                </a:solidFill>
              </a:rPr>
              <a:t>, позволяющий принимать обоснованные и взвешенные решения в отношении такого клиента.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614149"/>
            <a:ext cx="7886700" cy="70203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НАША СПЕЦИАЛИЗАЦИЯ </a:t>
            </a:r>
            <a:r>
              <a:rPr lang="ru-RU" sz="1800" dirty="0">
                <a:latin typeface="+mn-lt"/>
                <a:ea typeface="+mn-ea"/>
                <a:cs typeface="+mn-cs"/>
              </a:rPr>
              <a:t>- разработка и поддержка сервиса для выявления, оценки и эффективного управления </a:t>
            </a:r>
            <a:r>
              <a:rPr lang="ru-RU" sz="1800" dirty="0" err="1">
                <a:latin typeface="+mn-lt"/>
                <a:ea typeface="+mn-ea"/>
                <a:cs typeface="+mn-cs"/>
              </a:rPr>
              <a:t>комплаенс-рисками</a:t>
            </a:r>
            <a:r>
              <a:rPr lang="ru-RU" sz="1800" dirty="0"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722979" y="1260764"/>
            <a:ext cx="4185494" cy="499808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r>
              <a:rPr lang="ru-RU" sz="1200" b="1" dirty="0">
                <a:solidFill>
                  <a:srgbClr val="84C249"/>
                </a:solidFill>
              </a:rPr>
              <a:t>ПОД/ФТ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Выявление факта принадлежности лица к категории ПДЛ или ближайшего окружения ПДЛ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Выявление структуры собственности клиента и его </a:t>
            </a:r>
            <a:r>
              <a:rPr lang="ru-RU" sz="1200" dirty="0" err="1">
                <a:solidFill>
                  <a:srgbClr val="3F4041"/>
                </a:solidFill>
              </a:rPr>
              <a:t>бенефициарного</a:t>
            </a:r>
            <a:r>
              <a:rPr lang="ru-RU" sz="1200" dirty="0">
                <a:solidFill>
                  <a:srgbClr val="3F4041"/>
                </a:solidFill>
              </a:rPr>
              <a:t> владельца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Оценка степени (уровня риска) клиента с возможностью точечной настройки индекса риска в соответствии с пожеланиями пользователя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Документальное фиксирование идентификационных сведений в анкете (досье), которая формируется в соответствии с требованиями законодательства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Автоматизация проверки интересующего организацию списка клиентов с последующей фиксацией параметров и результатов проверки.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endParaRPr lang="ru-RU" sz="1400" dirty="0">
              <a:solidFill>
                <a:srgbClr val="3F404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r>
              <a:rPr lang="ru-RU" sz="1200" b="1" dirty="0">
                <a:solidFill>
                  <a:srgbClr val="84C249"/>
                </a:solidFill>
              </a:rPr>
              <a:t>Санкции</a:t>
            </a:r>
          </a:p>
          <a:p>
            <a:pPr marL="0" indent="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r>
              <a:rPr lang="ru-RU" sz="1200" dirty="0">
                <a:solidFill>
                  <a:srgbClr val="3F4041"/>
                </a:solidFill>
              </a:rPr>
              <a:t>Выявление </a:t>
            </a:r>
            <a:r>
              <a:rPr lang="ru-RU" sz="1200" dirty="0" err="1">
                <a:solidFill>
                  <a:srgbClr val="3F4041"/>
                </a:solidFill>
              </a:rPr>
              <a:t>санкционного</a:t>
            </a:r>
            <a:r>
              <a:rPr lang="ru-RU" sz="1200" dirty="0">
                <a:solidFill>
                  <a:srgbClr val="3F4041"/>
                </a:solidFill>
              </a:rPr>
              <a:t> риска, связанного с:</a:t>
            </a:r>
          </a:p>
          <a:p>
            <a:pPr marL="0" lv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несоблюдением режима санкций;</a:t>
            </a:r>
          </a:p>
          <a:p>
            <a:pPr marL="0" lv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участием в осуществлении платежа, в котором присутствует </a:t>
            </a:r>
            <a:r>
              <a:rPr lang="ru-RU" sz="1200" dirty="0" err="1">
                <a:solidFill>
                  <a:srgbClr val="3F4041"/>
                </a:solidFill>
              </a:rPr>
              <a:t>санкционный</a:t>
            </a:r>
            <a:r>
              <a:rPr lang="ru-RU" sz="1200" dirty="0">
                <a:solidFill>
                  <a:srgbClr val="3F4041"/>
                </a:solidFill>
              </a:rPr>
              <a:t> элемент;</a:t>
            </a:r>
          </a:p>
          <a:p>
            <a:pPr marL="0" lv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возможными негативными последствиями для бизнеса в случае несвоевременного обновления </a:t>
            </a:r>
            <a:r>
              <a:rPr lang="ru-RU" sz="1200" dirty="0" err="1">
                <a:solidFill>
                  <a:srgbClr val="3F4041"/>
                </a:solidFill>
              </a:rPr>
              <a:t>санкционных</a:t>
            </a:r>
            <a:r>
              <a:rPr lang="ru-RU" sz="1200" dirty="0">
                <a:solidFill>
                  <a:srgbClr val="3F4041"/>
                </a:solidFill>
              </a:rPr>
              <a:t> перечней;</a:t>
            </a:r>
          </a:p>
          <a:p>
            <a:pPr marL="0" lv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распространением действия «Правила 50%» на компанию;</a:t>
            </a:r>
          </a:p>
          <a:p>
            <a:pPr marL="0" lv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потенциальной потерей деловой репутации как на локальном, так и на международном рынке.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sz="1400" dirty="0">
              <a:solidFill>
                <a:srgbClr val="3F4041"/>
              </a:solidFill>
            </a:endParaRPr>
          </a:p>
          <a:p>
            <a:pPr marL="0" indent="450850"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endParaRPr lang="ru-RU" sz="1400" b="1" dirty="0">
              <a:solidFill>
                <a:srgbClr val="3F4041"/>
              </a:solidFill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endParaRPr lang="ru-RU" sz="1400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>
              <a:solidFill>
                <a:srgbClr val="3F4041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98595" y="1260764"/>
            <a:ext cx="3886200" cy="50846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>
                <a:solidFill>
                  <a:srgbClr val="84C249"/>
                </a:solidFill>
              </a:rPr>
              <a:t>Противодействие коррупции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Анализ источника происхождения денежных средств ПДЛ на основании данных деклараций о доходах и имуществе госслужащих РФ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Выявление потенциального конфликта интересов, связанного с наличием у контрагента статуса ПДЛ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Оценка коррупционного риска, связанного с установлением отношений с контрагентом, в составе которого присутствует ПДЛ/представитель ближайшего окружения ПДЛ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Управление коррупционным риском в соответствии с Рекомендациями ФАТФ при взаимодействии с национальными ПДЛ.</a:t>
            </a: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endParaRPr lang="ru-RU" sz="1200" dirty="0">
              <a:solidFill>
                <a:srgbClr val="3F4041"/>
              </a:solidFill>
            </a:endParaRPr>
          </a:p>
          <a:p>
            <a:pPr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r>
              <a:rPr lang="ru-RU" sz="1200" b="1" dirty="0" err="1">
                <a:solidFill>
                  <a:srgbClr val="84C249"/>
                </a:solidFill>
              </a:rPr>
              <a:t>Инсайдерская</a:t>
            </a:r>
            <a:r>
              <a:rPr lang="ru-RU" sz="1200" b="1" dirty="0">
                <a:solidFill>
                  <a:srgbClr val="84C249"/>
                </a:solidFill>
              </a:rPr>
              <a:t> информация 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Проверка данных юридического лица на предмет  совпадения с реестром юридических лиц, осуществляющих неправомерные действия по использованию </a:t>
            </a:r>
            <a:r>
              <a:rPr lang="ru-RU" sz="1200" dirty="0" err="1">
                <a:solidFill>
                  <a:srgbClr val="3F4041"/>
                </a:solidFill>
              </a:rPr>
              <a:t>инсайдерской</a:t>
            </a:r>
            <a:r>
              <a:rPr lang="ru-RU" sz="1200" dirty="0">
                <a:solidFill>
                  <a:srgbClr val="3F4041"/>
                </a:solidFill>
              </a:rPr>
              <a:t> информации и манипулированию рынком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sz="1200" dirty="0">
              <a:solidFill>
                <a:srgbClr val="3F404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  <a:buNone/>
            </a:pPr>
            <a:r>
              <a:rPr lang="ru-RU" sz="1200" b="1" dirty="0">
                <a:solidFill>
                  <a:srgbClr val="84C249"/>
                </a:solidFill>
              </a:rPr>
              <a:t>FATCA/CRS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r>
              <a:rPr lang="ru-RU" sz="1200" dirty="0">
                <a:solidFill>
                  <a:srgbClr val="3F4041"/>
                </a:solidFill>
              </a:rPr>
              <a:t>Проверка TIN на непротиворечивость.</a:t>
            </a:r>
          </a:p>
          <a:p>
            <a:pPr marL="0" indent="450850"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sz="1200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 lang="ru-RU" dirty="0">
              <a:solidFill>
                <a:srgbClr val="3F4041"/>
              </a:solidFill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Clr>
                <a:srgbClr val="84C225"/>
              </a:buClr>
            </a:pPr>
            <a:endParaRPr>
              <a:solidFill>
                <a:srgbClr val="3F404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0500" y="184068"/>
            <a:ext cx="3633109" cy="1104405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ИСТОЧНИКИ ДАННЫХ ДЛЯ АНАЛИЗА СУБЪЕКТОВ</a:t>
            </a:r>
            <a:endParaRPr lang="ru-RU" sz="22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4C02F6E-5F3D-4110-BE31-79FE66BA7FA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391881" y="1302327"/>
            <a:ext cx="4231325" cy="5022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539750">
              <a:lnSpc>
                <a:spcPct val="150000"/>
              </a:lnSpc>
              <a:spcBef>
                <a:spcPct val="20000"/>
              </a:spcBef>
              <a:buClr>
                <a:srgbClr val="B2C2BC"/>
              </a:buClr>
              <a:buSzPct val="76000"/>
              <a:buNone/>
              <a:defRPr/>
            </a:pPr>
            <a:r>
              <a:rPr lang="ru-RU" sz="1400" b="1" dirty="0">
                <a:solidFill>
                  <a:srgbClr val="84C249"/>
                </a:solidFill>
              </a:rPr>
              <a:t>ИСТОЧНИКИ ДАННЫХ ДЛЯ АНАЛИЗА: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Индексы платежной дисциплины - </a:t>
            </a:r>
            <a:r>
              <a:rPr lang="ru-RU" sz="12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Paydex</a:t>
            </a:r>
            <a:endParaRPr lang="ru-RU" sz="1200" i="1" kern="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Судебные решения и исполнительные 	производства, исковая нагрузка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Данные о персонале компании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Тендерная информация, рекомендательные 	системы, удельные показатели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Данные о недвижимости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Интернет-данные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Новости и социальные сети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Кредитные истории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Объекты интеллектуальной собственности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Транзакции и данные </a:t>
            </a:r>
            <a:r>
              <a:rPr lang="ru-RU" sz="12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on-line</a:t>
            </a: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 касс</a:t>
            </a: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Даркнет</a:t>
            </a:r>
            <a:endParaRPr lang="ru-RU" sz="1200" i="1" kern="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Традиционные финансовые коэффициенты </a:t>
            </a:r>
            <a:r>
              <a:rPr lang="ru-RU" sz="12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on-line</a:t>
            </a:r>
            <a:endParaRPr lang="ru-RU" sz="1200" i="1" kern="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indent="53975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SzPct val="84000"/>
              <a:buFont typeface="Wingdings" pitchFamily="2" charset="2"/>
              <a:buChar char="ü"/>
              <a:defRPr/>
            </a:pPr>
            <a:r>
              <a:rPr lang="ru-RU" sz="12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Анализ налогового бремени и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8879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0184" y="245659"/>
            <a:ext cx="5063319" cy="750627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ТЕХНИЧЕСКИЕ ОСОБЕННОСТИ РЕАЛИЗАЦИИ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Объект 6">
            <a:extLst>
              <a:ext uri="{FF2B5EF4-FFF2-40B4-BE49-F238E27FC236}">
                <a16:creationId xmlns:a16="http://schemas.microsoft.com/office/drawing/2014/main" id="{C4C02F6E-5F3D-4110-BE31-79FE66BA7FA3}"/>
              </a:ext>
            </a:extLst>
          </p:cNvPr>
          <p:cNvSpPr txBox="1">
            <a:spLocks/>
          </p:cNvSpPr>
          <p:nvPr/>
        </p:nvSpPr>
        <p:spPr>
          <a:xfrm>
            <a:off x="4421638" y="641445"/>
            <a:ext cx="4470584" cy="37148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indent="450850" algn="just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Clr>
                <a:srgbClr val="84C225"/>
              </a:buClr>
              <a:buSzPct val="110000"/>
              <a:defRPr/>
            </a:pPr>
            <a:r>
              <a:rPr lang="ru-RU" sz="1700" b="1" dirty="0">
                <a:solidFill>
                  <a:srgbClr val="84C249"/>
                </a:solidFill>
              </a:rPr>
              <a:t>ТЕХНОЛОГИЧЕСКИЕ ПРОЦЕССЫ: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большие  объемы данных для анализа;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реальное время; 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обучение с подкреплением;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глубокое машинное обучение;</a:t>
            </a: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искусственный интеллект;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гибкость;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кибербезопасность</a:t>
            </a: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B2C2BC"/>
              </a:buClr>
              <a:buSzPct val="76000"/>
              <a:buFont typeface="Wingdings" pitchFamily="2" charset="2"/>
              <a:buChar char="§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5EC7F-E9E5-4AA1-9C9E-AD1AFA3603E3}"/>
              </a:ext>
            </a:extLst>
          </p:cNvPr>
          <p:cNvSpPr txBox="1"/>
          <p:nvPr/>
        </p:nvSpPr>
        <p:spPr>
          <a:xfrm>
            <a:off x="4449170" y="4053385"/>
            <a:ext cx="4411521" cy="2957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ctr">
              <a:lnSpc>
                <a:spcPct val="150000"/>
              </a:lnSpc>
              <a:spcBef>
                <a:spcPct val="20000"/>
              </a:spcBef>
              <a:buClr>
                <a:srgbClr val="B2C2BC"/>
              </a:buClr>
              <a:buSzPct val="76000"/>
              <a:defRPr/>
            </a:pPr>
            <a:r>
              <a:rPr lang="ru-RU" sz="1700" b="1" dirty="0">
                <a:solidFill>
                  <a:srgbClr val="84C249"/>
                </a:solidFill>
              </a:rPr>
              <a:t>ИНСТРУМЕНТЫ БИЗНЕС АНАЛИЗА</a:t>
            </a:r>
            <a:r>
              <a:rPr lang="ru-RU" sz="1700" b="1" kern="0" dirty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распознавание;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прогнозирование;</a:t>
            </a:r>
            <a:endParaRPr lang="en-US" sz="1600" i="1" kern="0" dirty="0">
              <a:solidFill>
                <a:schemeClr val="bg2">
                  <a:lumMod val="2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Креативные </a:t>
            </a:r>
            <a:r>
              <a:rPr lang="ru-RU" sz="1600" i="1" kern="0" dirty="0" err="1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процесссы</a:t>
            </a: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6000"/>
              <a:buFont typeface="Wingdings" pitchFamily="2" charset="2"/>
              <a:buChar char="ü"/>
              <a:defRPr/>
            </a:pPr>
            <a:r>
              <a:rPr lang="ru-RU" sz="1600" i="1" kern="0" dirty="0">
                <a:solidFill>
                  <a:schemeClr val="bg2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принятие решения.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2C2BC"/>
              </a:buClr>
              <a:buSzPct val="76000"/>
              <a:defRPr/>
            </a:pPr>
            <a:endParaRPr lang="ru-RU" sz="1600" b="1" kern="0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B2C2BC"/>
              </a:buClr>
              <a:buSzPct val="76000"/>
              <a:defRPr/>
            </a:pPr>
            <a:endParaRPr lang="ru-RU" sz="1600" kern="0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half" idx="2"/>
          </p:nvPr>
        </p:nvSpPr>
        <p:spPr>
          <a:xfrm>
            <a:off x="5812689" y="0"/>
            <a:ext cx="2075717" cy="627797"/>
          </a:xfrm>
        </p:spPr>
        <p:txBody>
          <a:bodyPr/>
          <a:lstStyle/>
          <a:p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8879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DEF2-87B3-4DFD-8D98-162A002D93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РОССИЙСКИЕ КОМПАНИИ: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УРОВНИ РИСКА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C94EC185-33AE-41F5-B038-FAA0219753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5522" y="183948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co2_tpl" id="{BA9986A3-564C-489D-8482-679D05259A8B}" vid="{80E8DECF-8A7E-476B-954F-78F98827AEAA}"/>
    </a:ext>
  </a:extLst>
</a:theme>
</file>

<file path=ppt/theme/theme2.xml><?xml version="1.0" encoding="utf-8"?>
<a:theme xmlns:a="http://schemas.openxmlformats.org/drawingml/2006/main" name="Презентация для Натальи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co2_tpl" id="{BA9986A3-564C-489D-8482-679D05259A8B}" vid="{80E8DECF-8A7E-476B-954F-78F98827AE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xco2_tpl</Template>
  <TotalTime>1799</TotalTime>
  <Words>950</Words>
  <Application>Microsoft Office PowerPoint</Application>
  <PresentationFormat>Экран (4:3)</PresentationFormat>
  <Paragraphs>124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Office Theme</vt:lpstr>
      <vt:lpstr>Презентация для Натальи</vt:lpstr>
      <vt:lpstr>ИСПОЛЬЗОВАНИЕ СОВРЕМЕННЫХ ТЕХНОЛОГИЙ  ДЛЯ ВЫЯВЛЕНИЯ ПОДОЗРИТЕЛЬНЫХ  И ПОДЛЕЖАЩИХ ОБЯЗАТЕЛЬНОМУ КОНТРОЛЮ ОПЕРАЦИЙ</vt:lpstr>
      <vt:lpstr>АКТУАЛЬНОСТЬ ПРЕДЛАГАЕМОГО РЕШЕНИЯ</vt:lpstr>
      <vt:lpstr>ОПИСАНИЕ ПРОДУКТА</vt:lpstr>
      <vt:lpstr>ВОЗМОЖНОСТИ ПРЕДЛАГАЕМОГО РЕШЕНИЯ</vt:lpstr>
      <vt:lpstr>ПОЧЕМУ ИНТЕРФАКС?</vt:lpstr>
      <vt:lpstr>НАША СПЕЦИАЛИЗАЦИЯ - разработка и поддержка сервиса для выявления, оценки и эффективного управления комплаенс-рисками. </vt:lpstr>
      <vt:lpstr>ИСТОЧНИКИ ДАННЫХ ДЛЯ АНАЛИЗА СУБЪЕКТОВ</vt:lpstr>
      <vt:lpstr>ТЕХНИЧЕСКИЕ ОСОБЕННОСТИ РЕАЛИЗАЦИИ</vt:lpstr>
      <vt:lpstr>РОССИЙСКИЕ КОМПАНИИ: УРОВНИ РИСКА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Комплаенс-решение  для современного банка</dc:title>
  <dc:creator>Phil</dc:creator>
  <cp:lastModifiedBy>Ilya Munerman</cp:lastModifiedBy>
  <cp:revision>171</cp:revision>
  <cp:lastPrinted>2017-12-11T15:23:53Z</cp:lastPrinted>
  <dcterms:created xsi:type="dcterms:W3CDTF">2017-04-23T00:51:08Z</dcterms:created>
  <dcterms:modified xsi:type="dcterms:W3CDTF">2018-11-11T19:39:09Z</dcterms:modified>
</cp:coreProperties>
</file>