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2"/>
  </p:notesMasterIdLst>
  <p:sldIdLst>
    <p:sldId id="257" r:id="rId2"/>
    <p:sldId id="260" r:id="rId3"/>
    <p:sldId id="261" r:id="rId4"/>
    <p:sldId id="410" r:id="rId5"/>
    <p:sldId id="409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CC0000"/>
    <a:srgbClr val="000000"/>
    <a:srgbClr val="FF9933"/>
    <a:srgbClr val="FEF2E8"/>
    <a:srgbClr val="33CCFF"/>
    <a:srgbClr val="3399FF"/>
    <a:srgbClr val="CCE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0" autoAdjust="0"/>
    <p:restoredTop sz="94780" autoAdjust="0"/>
  </p:normalViewPr>
  <p:slideViewPr>
    <p:cSldViewPr>
      <p:cViewPr varScale="1">
        <p:scale>
          <a:sx n="84" d="100"/>
          <a:sy n="84" d="100"/>
        </p:scale>
        <p:origin x="1330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41732-F742-4F11-99D1-C1311847DCF3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73F31-943C-4425-A7E4-15BCC4FD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00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E8119-DB7E-45BF-A8B3-0C8675215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0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70FAD-80BC-432A-951B-06F778CE23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1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B3DC3-3231-4D2B-B22A-AA0284C40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3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8B82-30D7-4956-A6BA-FCCF623A5B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0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586B-7FF2-496E-9489-41EF348FF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8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7FFFF-14C2-4BAE-A9F6-55B6063F5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0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418E-7445-4573-878B-90AD8B2493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8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26298-FD08-4065-9BC3-71F66DA835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4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F5149-03B6-46BF-B6C7-01B6F81DCA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4BD69-9BAA-4E6A-A982-F17653B1F8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1591A-21B9-4DD9-A3BF-498AAEF363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8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Будзко В.И.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F72D-85CA-4FD5-A1D5-D025499987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40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0" y="1988840"/>
            <a:ext cx="9144000" cy="2105192"/>
          </a:xfrm>
          <a:noFill/>
          <a:effectLst>
            <a:outerShdw dist="17961" dir="2700000" algn="ctr" rotWithShape="0">
              <a:srgbClr val="3399FF"/>
            </a:outerShdw>
          </a:effectLst>
        </p:spPr>
        <p:txBody>
          <a:bodyPr wrap="square" lIns="0" tIns="0" rIns="0" bIns="0" anchor="b" anchorCtr="1">
            <a:spAutoFit/>
          </a:bodyPr>
          <a:lstStyle/>
          <a:p>
            <a:pPr marL="0" indent="0" algn="ctr">
              <a:lnSpc>
                <a:spcPct val="114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ТЕХНОЛОГИЯ БЛОКЧЕЙН В </a:t>
            </a:r>
            <a:r>
              <a:rPr lang="ru-RU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КРИПТОВАЛЮТАХ.</a:t>
            </a:r>
          </a:p>
          <a:p>
            <a:pPr marL="0" indent="0" algn="ctr">
              <a:lnSpc>
                <a:spcPct val="114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УГРОЗЫ </a:t>
            </a:r>
            <a:r>
              <a:rPr lang="ru-RU" sz="4000" b="1" dirty="0" smtClean="0">
                <a:solidFill>
                  <a:srgbClr val="C00000"/>
                </a:solidFill>
                <a:latin typeface="Verdana" pitchFamily="34" charset="0"/>
              </a:rPr>
              <a:t>БЕЗОПАСНОСТ</a:t>
            </a:r>
            <a:r>
              <a:rPr lang="ru-RU" sz="4000" b="1" dirty="0">
                <a:solidFill>
                  <a:srgbClr val="C00000"/>
                </a:solidFill>
                <a:latin typeface="Verdana" pitchFamily="34" charset="0"/>
              </a:rPr>
              <a:t>И</a:t>
            </a:r>
            <a:endParaRPr lang="en-GB" sz="4000" b="1" dirty="0">
              <a:solidFill>
                <a:srgbClr val="C00000"/>
              </a:solidFill>
              <a:latin typeface="Verdan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53625"/>
            <a:ext cx="9144000" cy="132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marL="342900" indent="-342900"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b="1" dirty="0">
                <a:solidFill>
                  <a:srgbClr val="996633"/>
                </a:solidFill>
                <a:latin typeface="Arial" charset="0"/>
                <a:cs typeface="Arial" charset="0"/>
              </a:rPr>
              <a:t>  </a:t>
            </a:r>
            <a:r>
              <a:rPr lang="ru-RU" sz="24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«Эпоха криптоэкономики: новые вызовы и</a:t>
            </a:r>
          </a:p>
          <a:p>
            <a:pPr marL="342900" indent="-342900"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Регтех в сфере ПОД/ФТ»</a:t>
            </a:r>
          </a:p>
          <a:p>
            <a:pPr marL="342900" indent="-342900"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IV </a:t>
            </a:r>
            <a:r>
              <a:rPr lang="ru-RU" sz="2400" b="1" i="1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Международная научно-практическая конференция</a:t>
            </a:r>
          </a:p>
          <a:p>
            <a:pPr marL="342900" indent="-342900"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336600"/>
                </a:solidFill>
                <a:latin typeface="Arial" charset="0"/>
                <a:cs typeface="Arial" charset="0"/>
              </a:rPr>
              <a:t>Москва, 12-14 ноября 2018 года</a:t>
            </a:r>
            <a:endParaRPr lang="en-US" sz="2400" b="1" i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16505" y="4509120"/>
            <a:ext cx="8910990" cy="2158348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БУДЗКО</a:t>
            </a:r>
            <a:r>
              <a:rPr lang="en-US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Владимир Игоревич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,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д.т.н., академик Академии криптографии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РФ,</a:t>
            </a:r>
            <a:endParaRPr lang="en-US" sz="1800" dirty="0" smtClean="0">
              <a:solidFill>
                <a:srgbClr val="000099"/>
              </a:solidFill>
              <a:latin typeface="Century" panose="02040604050505020304" pitchFamily="18" charset="0"/>
            </a:endParaRPr>
          </a:p>
          <a:p>
            <a:pPr algn="l"/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зам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. директора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ИПИ ФИЦ ИУ РАН по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научной работе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en-US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профессор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кафедры №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44 «Информационная безопасность банковских систем» НИЯУ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МИФИ</a:t>
            </a:r>
            <a:endParaRPr lang="en-US" sz="1800" dirty="0">
              <a:solidFill>
                <a:srgbClr val="000099"/>
              </a:solidFill>
              <a:latin typeface="Century" panose="02040604050505020304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МЕЛЬНИКОВ</a:t>
            </a:r>
            <a:r>
              <a:rPr lang="en-US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Дмитрий Анатольевич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к.т.н., доцент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en-US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ведущий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научный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сотрудник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ФИЦ ИУ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РАН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en-US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доцент кафедры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№42 «Криптология и кибербезопасность»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НИЯУ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МИФИ</a:t>
            </a:r>
            <a:endParaRPr lang="en-US" sz="1800" dirty="0" smtClean="0">
              <a:solidFill>
                <a:srgbClr val="000099"/>
              </a:solidFill>
              <a:latin typeface="Century" panose="02040604050505020304" pitchFamily="18" charset="0"/>
            </a:endParaRPr>
          </a:p>
          <a:p>
            <a:pPr algn="l"/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ШМИД</a:t>
            </a:r>
            <a:r>
              <a:rPr lang="en-US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Александр Викторович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ru-RU" sz="1800" b="1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д.т.н., профессор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en-US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председатель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правления 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ЗАО </a:t>
            </a:r>
            <a:r>
              <a:rPr lang="ru-RU" sz="1800" dirty="0">
                <a:solidFill>
                  <a:srgbClr val="000099"/>
                </a:solidFill>
                <a:latin typeface="Century" panose="02040604050505020304" pitchFamily="18" charset="0"/>
              </a:rPr>
              <a:t>«ЕС-лизинг</a:t>
            </a:r>
            <a:r>
              <a:rPr lang="ru-RU" sz="18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»</a:t>
            </a:r>
            <a:endParaRPr lang="ru-RU" sz="1800" dirty="0">
              <a:solidFill>
                <a:srgbClr val="000099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501" y="369383"/>
            <a:ext cx="4320480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Концепции БЧ: Реестры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893711"/>
            <a:ext cx="8820980" cy="529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Реестр представляет собой совокупность зарегистрированных транзакций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Встроенный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реестр, использующий БЧ, может снизить остроту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проблем, связанных с созданием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резервных копий данных,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подтверждением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подлинности транзакций,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включением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всех подлинных транзакций и не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изменением истории,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счёт использования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консенсуса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БЧ-реестр будет дублироваться и распределяться между всеми узлами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системе.</a:t>
            </a:r>
          </a:p>
          <a:p>
            <a:pPr algn="ctr">
              <a:lnSpc>
                <a:spcPts val="3200"/>
              </a:lnSpc>
            </a:pP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Всякий раз, когда новые пользователи присое­диняются к системе, они получают полную БЧ-ко­пию, что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затрудняет</a:t>
            </a:r>
          </a:p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потерю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уничтожение реестра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Все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транзакции</a:t>
            </a:r>
          </a:p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хранятся в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блоках внутри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6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500" y="369383"/>
            <a:ext cx="6840760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 и системы БЧ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922950"/>
            <a:ext cx="8820980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400"/>
              </a:lnSpc>
            </a:pP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настоящее время существует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тенденция чрезмерного рекламирования и злоупотребления БЧ-технологией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Были попытки внедрения этой технологии во многие проекты без какой-либо необходимости. При этом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недооценивались риски ИБ после её внедрения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Это связано, в первую очередь, с тем, что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БЧ не повергалась детальному и всестороннему анализу на предмет реализации ею базовых концепций и принципов обеспечения ИБ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среди которых аутентификация, управление доступом, обеспечение неотказуемости, обеспечение целостности и обеспечение криптоключами. </a:t>
            </a:r>
          </a:p>
        </p:txBody>
      </p:sp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46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935775"/>
            <a:ext cx="8820980" cy="520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Наиболее общее заблуждение считать, что общедоступные СБЧ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неуправляемые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не имеют своих владельцев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менее,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существует группа основных разработчиков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которые отвечают за разработку и совершенствование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системы, и могут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действовать в интересах всей системы в целом или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наоборот.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Группа разработчиков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может преследовать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криминальные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цели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устраивая «маскарад» и выманивая ресурсы доверчивых пользователей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>
              <a:lnSpc>
                <a:spcPts val="3000"/>
              </a:lnSpc>
            </a:pP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Нельзя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исключить возможность создания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предназначенных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«отмывания» криминальных денег и смешивания последних с «честными» деньгами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могут стать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скрытыми источниками финансирования террористических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организаций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2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99" y="369383"/>
            <a:ext cx="7155796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безопасность: Управление БЧ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97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13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871656"/>
            <a:ext cx="8820980" cy="533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Главная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цель злоумышленников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которые могут вступить в преступный сговор,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получение достаточной власти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(будь то доля акций в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СБЧ,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вычислительная мощность и т.п.)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нанесения ущерба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Если они достигнут своей цели, то могут последовать следующие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угрожающие действия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игнорирование транзакций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конкретных пользователей, узлов и даже целых стран,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скрытое формирование модифицированной последовательности блоков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 затем представление её в качестве более длинной альтернативной последовательности по сравнению с реальной (вместо реальной),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отказ от передачи блоков на другие узлы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что существенно нарушает процесс распределение информации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2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98" y="369383"/>
            <a:ext cx="7560841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безопасность: Злоумышленники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6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765490"/>
            <a:ext cx="882098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нет 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доверенных третьих сторон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и, следовательно,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их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нельзя считать «доверенными». Следует помнить, что для работы в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которые обрабатывают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персональные данные и криптографическую информацию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необходимо</a:t>
            </a:r>
          </a:p>
          <a:p>
            <a:pPr algn="ctr">
              <a:lnSpc>
                <a:spcPts val="3200"/>
              </a:lnSpc>
            </a:pP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ещё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большее доверие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285750" lvl="0" indent="-285750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операционным системам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(ОС). Однако, все современные ОС – не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доверенные,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 услуги по обеспечению ИБ, предоставляемые ими, не надёжные;</a:t>
            </a:r>
          </a:p>
          <a:p>
            <a:pPr marL="285750" indent="-285750">
              <a:spcBef>
                <a:spcPts val="600"/>
              </a:spcBef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используемым криптографическим технологиям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но которые могут иметь недостатки. Например, криптомодули, встроенные в не доверенные ОС, также ненадёжны;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98" y="369383"/>
            <a:ext cx="7819774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безопасность: Отсутствие доверия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80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857823"/>
            <a:ext cx="882098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marL="342900" lvl="0" indent="-342900">
              <a:lnSpc>
                <a:spcPts val="28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</a:t>
            </a:r>
            <a:r>
              <a:rPr lang="ru-RU" sz="23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разработчикам </a:t>
            </a:r>
            <a:r>
              <a:rPr lang="ru-RU" sz="23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так как последние могут содержать ошибки. Если разработчики связаны с криминалом, то </a:t>
            </a: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созданное 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ими </a:t>
            </a: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будут заведомо </a:t>
            </a: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ненадёжным;</a:t>
            </a:r>
            <a:endParaRPr lang="ru-RU" sz="23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lvl="0" indent="-342900">
              <a:lnSpc>
                <a:spcPts val="28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что </a:t>
            </a:r>
            <a:r>
              <a:rPr lang="ru-RU" sz="23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большинство пользователей СБЧ не будут тайно вступать в преступный сговор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Если отдельная группа или физическое лицо может контролировать </a:t>
            </a: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более</a:t>
            </a:r>
            <a:b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50% всех 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средств формирования (обработки) блоков, то существует </a:t>
            </a: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высокая вероятность 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разрушения </a:t>
            </a: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общедоступных СБЧ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>
              <a:lnSpc>
                <a:spcPts val="2800"/>
              </a:lnSpc>
              <a:buClr>
                <a:srgbClr val="A50021"/>
              </a:buClr>
              <a:buFont typeface="Wingdings" panose="05000000000000000000" pitchFamily="2" charset="2"/>
              <a:buChar char="ü"/>
            </a:pP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 тому, что </a:t>
            </a:r>
            <a:r>
              <a:rPr lang="ru-RU" sz="23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узлы принимают и обрабатывают транзакции справедливо и беспристрастно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Однако, в условиях недоверия к </a:t>
            </a:r>
            <a:r>
              <a:rPr lang="ru-RU" sz="23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 </a:t>
            </a:r>
            <a:r>
              <a:rPr lang="ru-RU" sz="23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узлов не может быть и речи о их справедливом и беспристрастном функционировании.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98" y="369383"/>
            <a:ext cx="7819774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безопасность: Отсутствие доверия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268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16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1088656"/>
            <a:ext cx="882098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Сегодня вся СБЧ 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2400" i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Bitcoin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en-US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потребляет столько же электроэнергии, как вся Ирландия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 в 2020 году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объём расходуемой 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2400" i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Bitcoin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en-US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электроэнергии будет сопоставим с объёмом, потребляемым всей Данией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algn="ctr">
              <a:lnSpc>
                <a:spcPts val="3200"/>
              </a:lnSpc>
            </a:pP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Дополнительная потребность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ресурсах возникает всякий раз, когда создается новый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добывающий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узел.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Такой узел обязан получить (как правило, путём загрузки) большую часть или все данные СБЧ (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данные 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2400" i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Bitcoin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составляли более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100 гигабайт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начало 2018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года).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Соответственно, такой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процесс загрузки «отберёт» большую часть всей производительности сети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97" y="369383"/>
            <a:ext cx="7830873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безопасность: Ресурсозатратность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81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17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1034861"/>
            <a:ext cx="8820980" cy="5032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 как </a:t>
            </a:r>
            <a:r>
              <a:rPr lang="ru-RU" sz="26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 </a:t>
            </a:r>
            <a:r>
              <a:rPr lang="ru-RU" sz="26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централизованные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в них нет внутреннего </a:t>
            </a:r>
            <a:r>
              <a:rPr lang="ru-RU" sz="26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центра обеспечения пользователей ключами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6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Пользователи обязаны обеспечивать себя закрытыми ключами сами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т.е. использовать </a:t>
            </a:r>
            <a:r>
              <a:rPr lang="ru-RU" sz="2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криптографические программные </a:t>
            </a:r>
            <a:r>
              <a:rPr lang="ru-RU" sz="26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модули </a:t>
            </a:r>
            <a:r>
              <a:rPr lang="ru-RU" sz="26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генерации ключей в не доверенных ОС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А это означает, что </a:t>
            </a:r>
            <a:r>
              <a:rPr lang="ru-RU" sz="26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высока вероятность компрометации/потери закрытого ключа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следовательно, всё то, что связано с таким ключом, также будет скомпрометировано</a:t>
            </a:r>
            <a:r>
              <a:rPr lang="ru-RU" sz="2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 потеряно 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(цифровые активы и т.п.).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1497" y="369383"/>
            <a:ext cx="8280923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безопасность: Обеспечение ключами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723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18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1110716"/>
            <a:ext cx="8820980" cy="488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Очень часто сторонники 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утверждают, что такие системы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включают инфраструктуру открытых ключей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и что она в действительности обеспечивает подтверждение параметра подлинности.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 это не так, поскольку не существует однозначной связи между парами ключей и пользователями, а также не существует однозначной связи между БЧ-адресом и открытыми ключами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Другими словами,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отсутствует сертификация ключей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т.е. «привязка» ключей к их владельцам. В частности,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узлы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2200" i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en-US" sz="2200" i="1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itcoin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способны обеспечить гарантированное подтверждение подлинности транзакций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прежде чем последние будут добавлены в блок.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25758" y="508768"/>
            <a:ext cx="5220583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безопасность:</a:t>
            </a:r>
          </a:p>
          <a:p>
            <a:pPr>
              <a:lnSpc>
                <a:spcPts val="2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Инфраструктура открытых ключей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59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19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1071698"/>
            <a:ext cx="8820980" cy="4958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Сегодня использование СБЧ, на первый взгляд, наиболее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привлекательно для кредитно-финансовой </a:t>
            </a:r>
            <a:r>
              <a:rPr lang="ru-RU" sz="20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сферы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Тем не менее, если кредитно-финансовые организации примут решение о внедрении БЧ, то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они столкнуться с серьёзными проблемами обеспечения ИБ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без решения которых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могут «получить высокую киберуязвимость»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своего электронного бизнеса. А это приведёт к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прямому финансовому урону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вследствие мошенничества,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краже конфиденциальных данных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потере благоприятных условий бизнеса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несанкционированному использованию ресурсов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потере доверия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 стороны клиентов,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огромным дополнительным затратам вследствие </a:t>
            </a:r>
            <a:r>
              <a:rPr lang="ru-RU" sz="20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ненад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ё</a:t>
            </a:r>
            <a:r>
              <a:rPr lang="ru-RU" sz="20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жности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Такие же последствия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«непродуманного внедрения» СБЧ в электронный бизнес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могут возникнуть и в других отраслях экономики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48419" y="565639"/>
            <a:ext cx="1903302" cy="26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21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Заключение</a:t>
            </a: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251520" y="1037928"/>
            <a:ext cx="86409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600"/>
              </a:lnSpc>
              <a:spcBef>
                <a:spcPts val="0"/>
              </a:spcBef>
            </a:pPr>
            <a:r>
              <a:rPr lang="ru-RU" sz="26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БЧ-технология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последовательность (цепочка) криптографически связанных блоков. </a:t>
            </a:r>
            <a:r>
              <a:rPr lang="ru-RU" sz="26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БЧ 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(СБЧ) представляет собой совокупность систем неизменяемых цифровых реестров (</a:t>
            </a:r>
            <a:r>
              <a:rPr lang="ru-RU" sz="2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хранилищ), 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объединённых в распределённую структуру (т.е., без цен­трального хранилища – </a:t>
            </a:r>
            <a:r>
              <a:rPr lang="ru-RU" sz="2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репозитария), </a:t>
            </a:r>
            <a:r>
              <a:rPr lang="ru-RU" sz="26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и, как правило, не имеющих единого центра управления. СБЧ позволяет сообществам пользователей регистрировать транзакции в хранилище, которое открыто для этого сообщества</a:t>
            </a:r>
            <a:r>
              <a:rPr lang="ru-RU" sz="26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6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7464" y="6475223"/>
            <a:ext cx="386535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690317" y="5148326"/>
            <a:ext cx="7763364" cy="1326897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pPr algn="l"/>
            <a:r>
              <a:rPr lang="ru-RU" sz="2000" b="1" dirty="0">
                <a:solidFill>
                  <a:srgbClr val="000099"/>
                </a:solidFill>
                <a:latin typeface="Century" panose="02040604050505020304" pitchFamily="18" charset="0"/>
              </a:rPr>
              <a:t>Владимир Игоревич Будзко</a:t>
            </a:r>
            <a:r>
              <a:rPr lang="ru-RU" sz="2000" dirty="0">
                <a:solidFill>
                  <a:srgbClr val="000099"/>
                </a:solidFill>
                <a:latin typeface="Century" panose="02040604050505020304" pitchFamily="18" charset="0"/>
              </a:rPr>
              <a:t>, </a:t>
            </a:r>
            <a:r>
              <a:rPr lang="en-US" sz="20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e-mail</a:t>
            </a:r>
            <a:r>
              <a:rPr lang="en-US" sz="2000" dirty="0">
                <a:solidFill>
                  <a:srgbClr val="000099"/>
                </a:solidFill>
                <a:latin typeface="Century" panose="02040604050505020304" pitchFamily="18" charset="0"/>
              </a:rPr>
              <a:t>: </a:t>
            </a:r>
            <a:r>
              <a:rPr lang="en-US" sz="20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vbudzko@ipiran.ru</a:t>
            </a:r>
            <a:r>
              <a:rPr lang="en-US" sz="2000" dirty="0">
                <a:solidFill>
                  <a:srgbClr val="000099"/>
                </a:solidFill>
                <a:latin typeface="Century" panose="02040604050505020304" pitchFamily="18" charset="0"/>
              </a:rPr>
              <a:t> </a:t>
            </a:r>
            <a:endParaRPr lang="ru-RU" sz="2000" dirty="0">
              <a:solidFill>
                <a:srgbClr val="000099"/>
              </a:solidFill>
              <a:latin typeface="Century" panose="02040604050505020304" pitchFamily="18" charset="0"/>
            </a:endParaRPr>
          </a:p>
          <a:p>
            <a:pPr algn="l"/>
            <a:r>
              <a:rPr lang="ru-RU" sz="2000" b="1" dirty="0">
                <a:solidFill>
                  <a:srgbClr val="000099"/>
                </a:solidFill>
                <a:latin typeface="Century" panose="02040604050505020304" pitchFamily="18" charset="0"/>
              </a:rPr>
              <a:t>Дмитрий Анатольевич Мельников</a:t>
            </a:r>
            <a:r>
              <a:rPr lang="ru-RU" sz="2000" dirty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ru-RU" sz="2000" b="1" dirty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e-mail</a:t>
            </a:r>
            <a:r>
              <a:rPr lang="en-US" sz="2000" dirty="0">
                <a:solidFill>
                  <a:srgbClr val="000099"/>
                </a:solidFill>
                <a:latin typeface="Century" panose="02040604050505020304" pitchFamily="18" charset="0"/>
              </a:rPr>
              <a:t>: </a:t>
            </a:r>
            <a:r>
              <a:rPr lang="en-US" sz="20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mda-17@yandex.ru</a:t>
            </a:r>
            <a:r>
              <a:rPr lang="en-US" sz="2000" dirty="0">
                <a:solidFill>
                  <a:srgbClr val="000099"/>
                </a:solidFill>
                <a:latin typeface="Century" panose="02040604050505020304" pitchFamily="18" charset="0"/>
              </a:rPr>
              <a:t> </a:t>
            </a:r>
            <a:endParaRPr lang="ru-RU" sz="2000" dirty="0">
              <a:solidFill>
                <a:srgbClr val="000099"/>
              </a:solidFill>
              <a:latin typeface="Century" panose="02040604050505020304" pitchFamily="18" charset="0"/>
            </a:endParaRPr>
          </a:p>
          <a:p>
            <a:pPr algn="l"/>
            <a:r>
              <a:rPr lang="ru-RU" sz="2000" b="1" dirty="0">
                <a:solidFill>
                  <a:srgbClr val="000099"/>
                </a:solidFill>
                <a:latin typeface="Century" panose="02040604050505020304" pitchFamily="18" charset="0"/>
              </a:rPr>
              <a:t>Александр Викторович Шмид</a:t>
            </a:r>
            <a:r>
              <a:rPr lang="ru-RU" sz="2000" dirty="0">
                <a:solidFill>
                  <a:srgbClr val="000099"/>
                </a:solidFill>
                <a:latin typeface="Century" panose="02040604050505020304" pitchFamily="18" charset="0"/>
              </a:rPr>
              <a:t>,</a:t>
            </a:r>
            <a:r>
              <a:rPr lang="ru-RU" sz="2000" b="1" dirty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e</a:t>
            </a:r>
            <a:r>
              <a:rPr lang="ru-RU" sz="2000" dirty="0">
                <a:solidFill>
                  <a:srgbClr val="000099"/>
                </a:solidFill>
                <a:latin typeface="Century" panose="02040604050505020304" pitchFamily="18" charset="0"/>
              </a:rPr>
              <a:t>-</a:t>
            </a:r>
            <a:r>
              <a:rPr lang="en-US" sz="2000" dirty="0">
                <a:solidFill>
                  <a:srgbClr val="000099"/>
                </a:solidFill>
                <a:latin typeface="Century" panose="02040604050505020304" pitchFamily="18" charset="0"/>
              </a:rPr>
              <a:t>mail</a:t>
            </a:r>
            <a:r>
              <a:rPr lang="ru-RU" sz="20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:</a:t>
            </a:r>
            <a:r>
              <a:rPr lang="ru-RU" sz="2000" dirty="0">
                <a:solidFill>
                  <a:srgbClr val="000099"/>
                </a:solidFill>
                <a:latin typeface="Century" panose="02040604050505020304" pitchFamily="18" charset="0"/>
              </a:rPr>
              <a:t> </a:t>
            </a:r>
            <a:r>
              <a:rPr lang="en-US" sz="2000" dirty="0" smtClean="0">
                <a:solidFill>
                  <a:srgbClr val="000099"/>
                </a:solidFill>
                <a:latin typeface="Century" panose="02040604050505020304" pitchFamily="18" charset="0"/>
              </a:rPr>
              <a:t>AVShmid@yandex.ru</a:t>
            </a:r>
            <a:endParaRPr lang="ru-RU" sz="2000" dirty="0">
              <a:solidFill>
                <a:srgbClr val="000099"/>
              </a:solidFill>
              <a:latin typeface="Century" panose="020406040505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22450" y="6475223"/>
            <a:ext cx="521549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11659" y="3068960"/>
            <a:ext cx="612068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Century" panose="02040604050505020304" pitchFamily="18" charset="0"/>
                <a:ea typeface="Verdana" panose="020B0604030504040204" pitchFamily="34" charset="0"/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994142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86535" y="858177"/>
            <a:ext cx="8370930" cy="4275475"/>
            <a:chOff x="40385" y="0"/>
            <a:chExt cx="3715225" cy="199343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515786" y="171637"/>
              <a:ext cx="4253" cy="1753235"/>
              <a:chOff x="-324693" y="-79301"/>
              <a:chExt cx="4253" cy="1753442"/>
            </a:xfrm>
          </p:grpSpPr>
          <p:cxnSp>
            <p:nvCxnSpPr>
              <p:cNvPr id="89" name="Прямая со стрелкой 88"/>
              <p:cNvCxnSpPr/>
              <p:nvPr/>
            </p:nvCxnSpPr>
            <p:spPr>
              <a:xfrm>
                <a:off x="-324230" y="-79301"/>
                <a:ext cx="0" cy="1753442"/>
              </a:xfrm>
              <a:prstGeom prst="straightConnector1">
                <a:avLst/>
              </a:prstGeom>
              <a:ln w="41275">
                <a:solidFill>
                  <a:srgbClr val="000099"/>
                </a:solidFill>
                <a:prstDash val="solid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Прямая со стрелкой 89"/>
              <p:cNvCxnSpPr/>
              <p:nvPr/>
            </p:nvCxnSpPr>
            <p:spPr>
              <a:xfrm flipH="1">
                <a:off x="-324693" y="866654"/>
                <a:ext cx="4253" cy="331671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prstDash val="sysDot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Группа 8"/>
            <p:cNvGrpSpPr/>
            <p:nvPr/>
          </p:nvGrpSpPr>
          <p:grpSpPr>
            <a:xfrm>
              <a:off x="40385" y="0"/>
              <a:ext cx="3715225" cy="1993435"/>
              <a:chOff x="40385" y="0"/>
              <a:chExt cx="3715225" cy="1993435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40385" y="0"/>
                <a:ext cx="3715225" cy="1993435"/>
                <a:chOff x="40385" y="0"/>
                <a:chExt cx="3715225" cy="1993435"/>
              </a:xfrm>
            </p:grpSpPr>
            <p:grpSp>
              <p:nvGrpSpPr>
                <p:cNvPr id="15" name="Группа 14"/>
                <p:cNvGrpSpPr/>
                <p:nvPr/>
              </p:nvGrpSpPr>
              <p:grpSpPr>
                <a:xfrm>
                  <a:off x="40385" y="0"/>
                  <a:ext cx="2858674" cy="1993435"/>
                  <a:chOff x="40385" y="0"/>
                  <a:chExt cx="2858674" cy="1993435"/>
                </a:xfrm>
              </p:grpSpPr>
              <p:grpSp>
                <p:nvGrpSpPr>
                  <p:cNvPr id="36" name="Группа 35"/>
                  <p:cNvGrpSpPr/>
                  <p:nvPr/>
                </p:nvGrpSpPr>
                <p:grpSpPr>
                  <a:xfrm>
                    <a:off x="40385" y="0"/>
                    <a:ext cx="2858674" cy="1993435"/>
                    <a:chOff x="40385" y="0"/>
                    <a:chExt cx="2858674" cy="1993435"/>
                  </a:xfrm>
                </p:grpSpPr>
                <p:grpSp>
                  <p:nvGrpSpPr>
                    <p:cNvPr id="41" name="Группа 40"/>
                    <p:cNvGrpSpPr/>
                    <p:nvPr/>
                  </p:nvGrpSpPr>
                  <p:grpSpPr>
                    <a:xfrm>
                      <a:off x="838123" y="0"/>
                      <a:ext cx="1916268" cy="377190"/>
                      <a:chOff x="68503" y="0"/>
                      <a:chExt cx="1916268" cy="377190"/>
                    </a:xfrm>
                  </p:grpSpPr>
                  <p:sp>
                    <p:nvSpPr>
                      <p:cNvPr id="82" name="Поле 469"/>
                      <p:cNvSpPr txBox="1"/>
                      <p:nvPr/>
                    </p:nvSpPr>
                    <p:spPr>
                      <a:xfrm>
                        <a:off x="68503" y="71628"/>
                        <a:ext cx="393578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Блок 1</a:t>
                        </a:r>
                        <a:endParaRPr lang="ru-RU" sz="2000" b="1" dirty="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83" name="Поле 470"/>
                      <p:cNvSpPr txBox="1"/>
                      <p:nvPr/>
                    </p:nvSpPr>
                    <p:spPr>
                      <a:xfrm>
                        <a:off x="614172" y="0"/>
                        <a:ext cx="682498" cy="377190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16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Криптомодуль вычисления ОНФ</a:t>
                        </a:r>
                      </a:p>
                    </p:txBody>
                  </p:sp>
                  <p:grpSp>
                    <p:nvGrpSpPr>
                      <p:cNvPr id="84" name="Группа 83"/>
                      <p:cNvGrpSpPr/>
                      <p:nvPr/>
                    </p:nvGrpSpPr>
                    <p:grpSpPr>
                      <a:xfrm>
                        <a:off x="1447528" y="71628"/>
                        <a:ext cx="537243" cy="233482"/>
                        <a:chOff x="-1796" y="-3048"/>
                        <a:chExt cx="537243" cy="233482"/>
                      </a:xfrm>
                    </p:grpSpPr>
                    <p:sp>
                      <p:nvSpPr>
                        <p:cNvPr id="87" name="Поле 472"/>
                        <p:cNvSpPr txBox="1"/>
                        <p:nvPr/>
                      </p:nvSpPr>
                      <p:spPr>
                        <a:xfrm>
                          <a:off x="-1796" y="-2611"/>
                          <a:ext cx="390865" cy="233045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Блок 1</a:t>
                          </a:r>
                          <a:endParaRPr lang="ru-RU" sz="20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88" name="Поле 473"/>
                        <p:cNvSpPr txBox="1"/>
                        <p:nvPr/>
                      </p:nvSpPr>
                      <p:spPr>
                        <a:xfrm>
                          <a:off x="385587" y="-3048"/>
                          <a:ext cx="149860" cy="233045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 i="1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С</a:t>
                          </a:r>
                          <a:r>
                            <a:rPr lang="ru-RU" sz="2000" b="1" baseline="-25000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20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  <p:cxnSp>
                    <p:nvCxnSpPr>
                      <p:cNvPr id="85" name="Прямая со стрелкой 84"/>
                      <p:cNvCxnSpPr>
                        <a:stCxn id="82" idx="3"/>
                        <a:endCxn id="83" idx="1"/>
                      </p:cNvCxnSpPr>
                      <p:nvPr/>
                    </p:nvCxnSpPr>
                    <p:spPr>
                      <a:xfrm>
                        <a:off x="462080" y="188151"/>
                        <a:ext cx="152092" cy="444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0099"/>
                        </a:solidFill>
                        <a:headEnd type="none" w="med" len="med"/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6" name="Прямая со стрелкой 85"/>
                      <p:cNvCxnSpPr>
                        <a:stCxn id="83" idx="3"/>
                        <a:endCxn id="87" idx="1"/>
                      </p:cNvCxnSpPr>
                      <p:nvPr/>
                    </p:nvCxnSpPr>
                    <p:spPr>
                      <a:xfrm flipV="1">
                        <a:off x="1296670" y="188588"/>
                        <a:ext cx="150858" cy="7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0099"/>
                        </a:solidFill>
                        <a:headEnd type="none" w="med" len="med"/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grpSp>
                  <p:nvGrpSpPr>
                    <p:cNvPr id="42" name="Группа 41"/>
                    <p:cNvGrpSpPr/>
                    <p:nvPr/>
                  </p:nvGrpSpPr>
                  <p:grpSpPr>
                    <a:xfrm>
                      <a:off x="41152" y="534924"/>
                      <a:ext cx="2857906" cy="377190"/>
                      <a:chOff x="40904" y="-3429"/>
                      <a:chExt cx="2858268" cy="377190"/>
                    </a:xfrm>
                  </p:grpSpPr>
                  <p:sp>
                    <p:nvSpPr>
                      <p:cNvPr id="71" name="Поле 491"/>
                      <p:cNvSpPr txBox="1"/>
                      <p:nvPr/>
                    </p:nvSpPr>
                    <p:spPr>
                      <a:xfrm>
                        <a:off x="2215388" y="68580"/>
                        <a:ext cx="149860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ru-RU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2" name="Поле 488"/>
                      <p:cNvSpPr txBox="1"/>
                      <p:nvPr/>
                    </p:nvSpPr>
                    <p:spPr>
                      <a:xfrm>
                        <a:off x="688104" y="70358"/>
                        <a:ext cx="149860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ru-RU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73" name="Группа 72"/>
                      <p:cNvGrpSpPr/>
                      <p:nvPr/>
                    </p:nvGrpSpPr>
                    <p:grpSpPr>
                      <a:xfrm>
                        <a:off x="837841" y="-3429"/>
                        <a:ext cx="1377547" cy="377190"/>
                        <a:chOff x="72793" y="-3429"/>
                        <a:chExt cx="1377547" cy="377190"/>
                      </a:xfrm>
                    </p:grpSpPr>
                    <p:sp>
                      <p:nvSpPr>
                        <p:cNvPr id="78" name="Поле 480"/>
                        <p:cNvSpPr txBox="1"/>
                        <p:nvPr/>
                      </p:nvSpPr>
                      <p:spPr>
                        <a:xfrm>
                          <a:off x="72793" y="70358"/>
                          <a:ext cx="390559" cy="233045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Блок 2</a:t>
                          </a:r>
                          <a:endParaRPr lang="ru-RU" sz="20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79" name="Поле 481"/>
                        <p:cNvSpPr txBox="1"/>
                        <p:nvPr/>
                      </p:nvSpPr>
                      <p:spPr>
                        <a:xfrm>
                          <a:off x="612949" y="-3429"/>
                          <a:ext cx="682498" cy="377190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Криптомодуль вычисления ОНФ</a:t>
                          </a:r>
                        </a:p>
                      </p:txBody>
                    </p:sp>
                    <p:cxnSp>
                      <p:nvCxnSpPr>
                        <p:cNvPr id="80" name="Прямая со стрелкой 79"/>
                        <p:cNvCxnSpPr>
                          <a:stCxn id="78" idx="3"/>
                          <a:endCxn id="79" idx="1"/>
                        </p:cNvCxnSpPr>
                        <p:nvPr/>
                      </p:nvCxnSpPr>
                      <p:spPr>
                        <a:xfrm flipV="1">
                          <a:off x="463352" y="185166"/>
                          <a:ext cx="149597" cy="1714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0099"/>
                          </a:solidFill>
                          <a:headEnd type="none" w="med" len="med"/>
                          <a:tailEnd type="triangl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1" name="Прямая со стрелкой 80"/>
                        <p:cNvCxnSpPr>
                          <a:stCxn id="79" idx="3"/>
                          <a:endCxn id="71" idx="1"/>
                        </p:cNvCxnSpPr>
                        <p:nvPr/>
                      </p:nvCxnSpPr>
                      <p:spPr>
                        <a:xfrm flipV="1">
                          <a:off x="1295447" y="185103"/>
                          <a:ext cx="154893" cy="63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0099"/>
                          </a:solidFill>
                          <a:headEnd type="none" w="med" len="med"/>
                          <a:tailEnd type="triangl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74" name="Поле 487"/>
                      <p:cNvSpPr txBox="1"/>
                      <p:nvPr/>
                    </p:nvSpPr>
                    <p:spPr>
                      <a:xfrm>
                        <a:off x="40904" y="66735"/>
                        <a:ext cx="462280" cy="237010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ts val="1600"/>
                          </a:lnSpc>
                          <a:spcAft>
                            <a:spcPts val="0"/>
                          </a:spcAft>
                        </a:pPr>
                        <a:r>
                          <a:rPr lang="ru-RU" sz="16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Блок 2</a:t>
                        </a:r>
                      </a:p>
                      <a:p>
                        <a:pPr algn="ctr">
                          <a:lnSpc>
                            <a:spcPts val="1600"/>
                          </a:lnSpc>
                          <a:spcAft>
                            <a:spcPts val="0"/>
                          </a:spcAft>
                        </a:pPr>
                        <a:r>
                          <a:rPr lang="ru-RU" sz="16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(данные)</a:t>
                        </a:r>
                        <a:endParaRPr lang="ru-RU" sz="16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75" name="Прямая со стрелкой 74"/>
                      <p:cNvCxnSpPr>
                        <a:stCxn id="74" idx="3"/>
                        <a:endCxn id="72" idx="1"/>
                      </p:cNvCxnSpPr>
                      <p:nvPr/>
                    </p:nvCxnSpPr>
                    <p:spPr>
                      <a:xfrm>
                        <a:off x="503161" y="185241"/>
                        <a:ext cx="184943" cy="164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0099"/>
                        </a:solidFill>
                        <a:headEnd type="none" w="med" len="med"/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76" name="Поле 490"/>
                      <p:cNvSpPr txBox="1"/>
                      <p:nvPr/>
                    </p:nvSpPr>
                    <p:spPr>
                      <a:xfrm>
                        <a:off x="2364357" y="68580"/>
                        <a:ext cx="390879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Блок 2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77" name="Поле 494"/>
                      <p:cNvSpPr txBox="1"/>
                      <p:nvPr/>
                    </p:nvSpPr>
                    <p:spPr>
                      <a:xfrm>
                        <a:off x="2749312" y="68580"/>
                        <a:ext cx="149860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ru-RU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3" name="Группа 42"/>
                    <p:cNvGrpSpPr/>
                    <p:nvPr/>
                  </p:nvGrpSpPr>
                  <p:grpSpPr>
                    <a:xfrm>
                      <a:off x="40385" y="1072896"/>
                      <a:ext cx="2858674" cy="377190"/>
                      <a:chOff x="37087" y="-3429"/>
                      <a:chExt cx="2859036" cy="377190"/>
                    </a:xfrm>
                  </p:grpSpPr>
                  <p:sp>
                    <p:nvSpPr>
                      <p:cNvPr id="60" name="Поле 498"/>
                      <p:cNvSpPr txBox="1"/>
                      <p:nvPr/>
                    </p:nvSpPr>
                    <p:spPr>
                      <a:xfrm>
                        <a:off x="2215388" y="68580"/>
                        <a:ext cx="149860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ru-RU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1" name="Поле 499"/>
                      <p:cNvSpPr txBox="1"/>
                      <p:nvPr/>
                    </p:nvSpPr>
                    <p:spPr>
                      <a:xfrm>
                        <a:off x="690017" y="70358"/>
                        <a:ext cx="149860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ru-RU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2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62" name="Группа 61"/>
                      <p:cNvGrpSpPr/>
                      <p:nvPr/>
                    </p:nvGrpSpPr>
                    <p:grpSpPr>
                      <a:xfrm>
                        <a:off x="834927" y="-3429"/>
                        <a:ext cx="1380461" cy="377190"/>
                        <a:chOff x="69879" y="-3429"/>
                        <a:chExt cx="1380461" cy="377190"/>
                      </a:xfrm>
                    </p:grpSpPr>
                    <p:sp>
                      <p:nvSpPr>
                        <p:cNvPr id="67" name="Поле 504"/>
                        <p:cNvSpPr txBox="1"/>
                        <p:nvPr/>
                      </p:nvSpPr>
                      <p:spPr>
                        <a:xfrm>
                          <a:off x="69879" y="70358"/>
                          <a:ext cx="393471" cy="233045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Блок 3</a:t>
                          </a:r>
                          <a:endParaRPr lang="ru-RU" sz="20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68" name="Поле 505"/>
                        <p:cNvSpPr txBox="1"/>
                        <p:nvPr/>
                      </p:nvSpPr>
                      <p:spPr>
                        <a:xfrm>
                          <a:off x="612949" y="-3429"/>
                          <a:ext cx="682498" cy="377190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Криптомодуль вычисления ОНФ</a:t>
                          </a:r>
                        </a:p>
                      </p:txBody>
                    </p:sp>
                    <p:cxnSp>
                      <p:nvCxnSpPr>
                        <p:cNvPr id="69" name="Прямая со стрелкой 68"/>
                        <p:cNvCxnSpPr>
                          <a:stCxn id="67" idx="3"/>
                          <a:endCxn id="68" idx="1"/>
                        </p:cNvCxnSpPr>
                        <p:nvPr/>
                      </p:nvCxnSpPr>
                      <p:spPr>
                        <a:xfrm flipV="1">
                          <a:off x="463351" y="185166"/>
                          <a:ext cx="149598" cy="1714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0099"/>
                          </a:solidFill>
                          <a:headEnd type="none" w="med" len="med"/>
                          <a:tailEnd type="triangl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0" name="Прямая со стрелкой 69"/>
                        <p:cNvCxnSpPr>
                          <a:stCxn id="68" idx="3"/>
                          <a:endCxn id="60" idx="1"/>
                        </p:cNvCxnSpPr>
                        <p:nvPr/>
                      </p:nvCxnSpPr>
                      <p:spPr>
                        <a:xfrm flipV="1">
                          <a:off x="1295447" y="185103"/>
                          <a:ext cx="154893" cy="63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0099"/>
                          </a:solidFill>
                          <a:headEnd type="none" w="med" len="med"/>
                          <a:tailEnd type="triangl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63" name="Поле 508"/>
                      <p:cNvSpPr txBox="1"/>
                      <p:nvPr/>
                    </p:nvSpPr>
                    <p:spPr>
                      <a:xfrm>
                        <a:off x="37087" y="71628"/>
                        <a:ext cx="462280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ts val="1600"/>
                          </a:lnSpc>
                          <a:spcAft>
                            <a:spcPts val="0"/>
                          </a:spcAft>
                        </a:pPr>
                        <a:r>
                          <a:rPr lang="ru-RU" sz="16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Блок 3</a:t>
                        </a:r>
                      </a:p>
                      <a:p>
                        <a:pPr algn="ctr">
                          <a:lnSpc>
                            <a:spcPts val="1600"/>
                          </a:lnSpc>
                          <a:spcAft>
                            <a:spcPts val="0"/>
                          </a:spcAft>
                        </a:pPr>
                        <a:r>
                          <a:rPr lang="ru-RU" sz="16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(данные)</a:t>
                        </a:r>
                        <a:endParaRPr lang="ru-RU" sz="1600" b="1" dirty="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64" name="Прямая со стрелкой 63"/>
                      <p:cNvCxnSpPr>
                        <a:stCxn id="63" idx="3"/>
                        <a:endCxn id="61" idx="1"/>
                      </p:cNvCxnSpPr>
                      <p:nvPr/>
                    </p:nvCxnSpPr>
                    <p:spPr>
                      <a:xfrm flipV="1">
                        <a:off x="499344" y="186880"/>
                        <a:ext cx="190673" cy="1270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0099"/>
                        </a:solidFill>
                        <a:headEnd type="none" w="med" len="med"/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5" name="Поле 510"/>
                      <p:cNvSpPr txBox="1"/>
                      <p:nvPr/>
                    </p:nvSpPr>
                    <p:spPr>
                      <a:xfrm>
                        <a:off x="2364357" y="68580"/>
                        <a:ext cx="388503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Блок 3</a:t>
                        </a:r>
                        <a:endParaRPr lang="ru-RU" sz="2000" b="1" dirty="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66" name="Поле 511"/>
                      <p:cNvSpPr txBox="1"/>
                      <p:nvPr/>
                    </p:nvSpPr>
                    <p:spPr>
                      <a:xfrm>
                        <a:off x="2746263" y="68580"/>
                        <a:ext cx="149860" cy="233045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ru-RU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3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4" name="Группа 43"/>
                    <p:cNvGrpSpPr/>
                    <p:nvPr/>
                  </p:nvGrpSpPr>
                  <p:grpSpPr>
                    <a:xfrm>
                      <a:off x="42251" y="1616245"/>
                      <a:ext cx="2855786" cy="377190"/>
                      <a:chOff x="35905" y="-62060"/>
                      <a:chExt cx="2856153" cy="377190"/>
                    </a:xfrm>
                  </p:grpSpPr>
                  <p:sp>
                    <p:nvSpPr>
                      <p:cNvPr id="49" name="Поле 3201"/>
                      <p:cNvSpPr txBox="1"/>
                      <p:nvPr/>
                    </p:nvSpPr>
                    <p:spPr>
                      <a:xfrm>
                        <a:off x="2214807" y="10154"/>
                        <a:ext cx="171787" cy="232573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en-US" sz="2000" b="1" i="1" baseline="-25000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n</a:t>
                        </a:r>
                        <a:r>
                          <a:rPr lang="en-US" sz="2000" b="1" baseline="-25000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-</a:t>
                        </a:r>
                        <a:r>
                          <a:rPr lang="ru-RU" sz="2000" b="1" baseline="-25000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2000" b="1" dirty="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0" name="Поле 3202"/>
                      <p:cNvSpPr txBox="1"/>
                      <p:nvPr/>
                    </p:nvSpPr>
                    <p:spPr>
                      <a:xfrm>
                        <a:off x="648611" y="11192"/>
                        <a:ext cx="183128" cy="233047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en-US" sz="2000" b="1" i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n</a:t>
                        </a:r>
                        <a:r>
                          <a:rPr lang="en-US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-</a:t>
                        </a:r>
                        <a:r>
                          <a:rPr lang="ru-RU" sz="2000" b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51" name="Группа 50"/>
                      <p:cNvGrpSpPr/>
                      <p:nvPr/>
                    </p:nvGrpSpPr>
                    <p:grpSpPr>
                      <a:xfrm>
                        <a:off x="831878" y="-62060"/>
                        <a:ext cx="1382930" cy="377190"/>
                        <a:chOff x="66830" y="-62060"/>
                        <a:chExt cx="1382930" cy="377190"/>
                      </a:xfrm>
                    </p:grpSpPr>
                    <p:sp>
                      <p:nvSpPr>
                        <p:cNvPr id="56" name="Поле 3204"/>
                        <p:cNvSpPr txBox="1"/>
                        <p:nvPr/>
                      </p:nvSpPr>
                      <p:spPr>
                        <a:xfrm>
                          <a:off x="66830" y="11192"/>
                          <a:ext cx="396391" cy="233047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2000" b="1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Блок </a:t>
                          </a:r>
                          <a:r>
                            <a:rPr lang="en-US" sz="2000" b="1" i="1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Arial" panose="020B0604020202020204" pitchFamily="34" charset="0"/>
                            </a:rPr>
                            <a:t>n</a:t>
                          </a:r>
                          <a:endParaRPr lang="ru-RU" sz="2000" b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57" name="Поле 3205"/>
                        <p:cNvSpPr txBox="1"/>
                        <p:nvPr/>
                      </p:nvSpPr>
                      <p:spPr>
                        <a:xfrm>
                          <a:off x="612949" y="-62060"/>
                          <a:ext cx="682498" cy="377190"/>
                        </a:xfrm>
                        <a:prstGeom prst="rect">
                          <a:avLst/>
                        </a:prstGeom>
                        <a:solidFill>
                          <a:srgbClr val="FEF2E8"/>
                        </a:solidFill>
                        <a:ln w="22225">
                          <a:solidFill>
                            <a:srgbClr val="000099"/>
                          </a:solidFill>
                        </a:ln>
                        <a:effectLst>
                          <a:outerShdw dist="254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p:spPr>
                      <p:style>
                        <a:lnRef idx="0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ot="0" spcFirstLastPara="0" vert="horz" wrap="square" lIns="0" tIns="0" rIns="0" bIns="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solidFill>
                                <a:srgbClr val="A50021"/>
                              </a:solidFill>
                              <a:effectLst/>
                              <a:latin typeface="Arial Narrow" panose="020B0606020202030204" pitchFamily="34" charset="0"/>
                              <a:ea typeface="Verdana" panose="020B0604030504040204" pitchFamily="34" charset="0"/>
                              <a:cs typeface="Times New Roman" panose="02020603050405020304" pitchFamily="18" charset="0"/>
                            </a:rPr>
                            <a:t>Криптомодуль вычисления ОНФ</a:t>
                          </a:r>
                        </a:p>
                      </p:txBody>
                    </p:sp>
                    <p:cxnSp>
                      <p:nvCxnSpPr>
                        <p:cNvPr id="58" name="Прямая со стрелкой 57"/>
                        <p:cNvCxnSpPr>
                          <a:stCxn id="56" idx="3"/>
                          <a:endCxn id="57" idx="1"/>
                        </p:cNvCxnSpPr>
                        <p:nvPr/>
                      </p:nvCxnSpPr>
                      <p:spPr>
                        <a:xfrm flipV="1">
                          <a:off x="463221" y="126535"/>
                          <a:ext cx="149728" cy="1180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0099"/>
                          </a:solidFill>
                          <a:headEnd type="none" w="med" len="med"/>
                          <a:tailEnd type="triangl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9" name="Прямая со стрелкой 58"/>
                        <p:cNvCxnSpPr>
                          <a:stCxn id="57" idx="3"/>
                          <a:endCxn id="49" idx="1"/>
                        </p:cNvCxnSpPr>
                        <p:nvPr/>
                      </p:nvCxnSpPr>
                      <p:spPr>
                        <a:xfrm flipV="1">
                          <a:off x="1295447" y="126441"/>
                          <a:ext cx="154313" cy="94"/>
                        </a:xfrm>
                        <a:prstGeom prst="straightConnector1">
                          <a:avLst/>
                        </a:prstGeom>
                        <a:ln w="28575">
                          <a:solidFill>
                            <a:srgbClr val="000099"/>
                          </a:solidFill>
                          <a:headEnd type="none" w="med" len="med"/>
                          <a:tailEnd type="triangle" w="lg" len="lg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52" name="Поле 3208"/>
                      <p:cNvSpPr txBox="1"/>
                      <p:nvPr/>
                    </p:nvSpPr>
                    <p:spPr>
                      <a:xfrm>
                        <a:off x="35905" y="11192"/>
                        <a:ext cx="462280" cy="237251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lnSpc>
                            <a:spcPts val="1600"/>
                          </a:lnSpc>
                          <a:spcAft>
                            <a:spcPts val="0"/>
                          </a:spcAft>
                        </a:pPr>
                        <a:r>
                          <a:rPr lang="ru-RU" sz="16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Блок </a:t>
                        </a:r>
                        <a:r>
                          <a:rPr lang="en-US" sz="1600" b="1" i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Times New Roman" panose="02020603050405020304" pitchFamily="18" charset="0"/>
                          </a:rPr>
                          <a:t>n</a:t>
                        </a:r>
                        <a:endParaRPr lang="ru-RU" sz="1600" b="1" dirty="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>
                          <a:lnSpc>
                            <a:spcPts val="1600"/>
                          </a:lnSpc>
                          <a:spcAft>
                            <a:spcPts val="0"/>
                          </a:spcAft>
                        </a:pPr>
                        <a:r>
                          <a:rPr lang="ru-RU" sz="16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(данные)</a:t>
                        </a:r>
                        <a:endParaRPr lang="ru-RU" sz="1600" b="1" dirty="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53" name="Прямая со стрелкой 52"/>
                      <p:cNvCxnSpPr>
                        <a:stCxn id="52" idx="3"/>
                        <a:endCxn id="50" idx="1"/>
                      </p:cNvCxnSpPr>
                      <p:nvPr/>
                    </p:nvCxnSpPr>
                    <p:spPr>
                      <a:xfrm flipV="1">
                        <a:off x="498185" y="127715"/>
                        <a:ext cx="150425" cy="2102"/>
                      </a:xfrm>
                      <a:prstGeom prst="straightConnector1">
                        <a:avLst/>
                      </a:prstGeom>
                      <a:ln w="28575">
                        <a:solidFill>
                          <a:srgbClr val="000099"/>
                        </a:solidFill>
                        <a:headEnd type="none" w="med" len="med"/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54" name="Поле 3210"/>
                      <p:cNvSpPr txBox="1"/>
                      <p:nvPr/>
                    </p:nvSpPr>
                    <p:spPr>
                      <a:xfrm>
                        <a:off x="2378347" y="9680"/>
                        <a:ext cx="371477" cy="233047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Блок </a:t>
                        </a:r>
                        <a:r>
                          <a:rPr lang="en-US" sz="2000" b="1" i="1" dirty="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n</a:t>
                        </a:r>
                        <a:endParaRPr lang="ru-RU" sz="2000" b="1" dirty="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55" name="Поле 3211"/>
                      <p:cNvSpPr txBox="1"/>
                      <p:nvPr/>
                    </p:nvSpPr>
                    <p:spPr>
                      <a:xfrm>
                        <a:off x="2742198" y="10154"/>
                        <a:ext cx="149860" cy="232573"/>
                      </a:xfrm>
                      <a:prstGeom prst="rect">
                        <a:avLst/>
                      </a:prstGeom>
                      <a:solidFill>
                        <a:srgbClr val="FEF2E8"/>
                      </a:solidFill>
                      <a:ln w="22225">
                        <a:solidFill>
                          <a:srgbClr val="000099"/>
                        </a:solidFill>
                      </a:ln>
                      <a:effectLst>
                        <a:outerShdw dist="25400" dir="2700000" algn="tl" rotWithShape="0">
                          <a:schemeClr val="bg1">
                            <a:lumMod val="50000"/>
                          </a:schemeClr>
                        </a:outerShdw>
                      </a:effectLst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0" tIns="0" rIns="0" bIns="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>
                          <a:spcAft>
                            <a:spcPts val="0"/>
                          </a:spcAft>
                        </a:pPr>
                        <a:r>
                          <a:rPr lang="ru-RU" sz="2000" b="1" i="1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С</a:t>
                        </a:r>
                        <a:r>
                          <a:rPr lang="en-US" sz="2000" b="1" i="1" baseline="-25000">
                            <a:solidFill>
                              <a:srgbClr val="A50021"/>
                            </a:solidFill>
                            <a:effectLst/>
                            <a:latin typeface="Arial Narrow" panose="020B0606020202030204" pitchFamily="34" charset="0"/>
                            <a:ea typeface="Verdana" panose="020B0604030504040204" pitchFamily="34" charset="0"/>
                            <a:cs typeface="Arial" panose="020B0604020202020204" pitchFamily="34" charset="0"/>
                          </a:rPr>
                          <a:t>n</a:t>
                        </a:r>
                        <a:endPara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</p:grpSp>
                <p:grpSp>
                  <p:nvGrpSpPr>
                    <p:cNvPr id="45" name="Группа 44"/>
                    <p:cNvGrpSpPr/>
                    <p:nvPr/>
                  </p:nvGrpSpPr>
                  <p:grpSpPr>
                    <a:xfrm>
                      <a:off x="1552956" y="1506877"/>
                      <a:ext cx="346707" cy="45720"/>
                      <a:chOff x="0" y="-29728"/>
                      <a:chExt cx="346837" cy="46363"/>
                    </a:xfrm>
                  </p:grpSpPr>
                  <p:sp>
                    <p:nvSpPr>
                      <p:cNvPr id="46" name="Овал 45"/>
                      <p:cNvSpPr/>
                      <p:nvPr/>
                    </p:nvSpPr>
                    <p:spPr>
                      <a:xfrm>
                        <a:off x="149352" y="-29728"/>
                        <a:ext cx="45085" cy="46362"/>
                      </a:xfrm>
                      <a:prstGeom prst="ellipse">
                        <a:avLst/>
                      </a:prstGeom>
                      <a:solidFill>
                        <a:srgbClr val="000099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 sz="2000" b="1">
                          <a:solidFill>
                            <a:srgbClr val="A5002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47" name="Овал 46"/>
                      <p:cNvSpPr/>
                      <p:nvPr/>
                    </p:nvSpPr>
                    <p:spPr>
                      <a:xfrm>
                        <a:off x="0" y="-29727"/>
                        <a:ext cx="45719" cy="45719"/>
                      </a:xfrm>
                      <a:prstGeom prst="ellipse">
                        <a:avLst/>
                      </a:prstGeom>
                      <a:solidFill>
                        <a:srgbClr val="000099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 sz="2000" b="1">
                          <a:solidFill>
                            <a:srgbClr val="A5002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endParaRPr>
                      </a:p>
                    </p:txBody>
                  </p:sp>
                  <p:sp>
                    <p:nvSpPr>
                      <p:cNvPr id="48" name="Овал 47"/>
                      <p:cNvSpPr/>
                      <p:nvPr/>
                    </p:nvSpPr>
                    <p:spPr>
                      <a:xfrm>
                        <a:off x="301752" y="-29727"/>
                        <a:ext cx="45085" cy="46362"/>
                      </a:xfrm>
                      <a:prstGeom prst="ellipse">
                        <a:avLst/>
                      </a:prstGeom>
                      <a:solidFill>
                        <a:srgbClr val="000099"/>
                      </a:solidFill>
                      <a:ln w="127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ru-RU" sz="2000" b="1">
                          <a:solidFill>
                            <a:srgbClr val="A5002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7" name="Полилиния 36"/>
                  <p:cNvSpPr/>
                  <p:nvPr/>
                </p:nvSpPr>
                <p:spPr>
                  <a:xfrm>
                    <a:off x="756907" y="299498"/>
                    <a:ext cx="1917063" cy="307167"/>
                  </a:xfrm>
                  <a:custGeom>
                    <a:avLst/>
                    <a:gdLst>
                      <a:gd name="connsiteX0" fmla="*/ 0 w 63796"/>
                      <a:gd name="connsiteY0" fmla="*/ 0 h 17903"/>
                      <a:gd name="connsiteX1" fmla="*/ 51037 w 63796"/>
                      <a:gd name="connsiteY1" fmla="*/ 4253 h 17903"/>
                      <a:gd name="connsiteX2" fmla="*/ 55290 w 63796"/>
                      <a:gd name="connsiteY2" fmla="*/ 17012 h 17903"/>
                      <a:gd name="connsiteX3" fmla="*/ 63796 w 63796"/>
                      <a:gd name="connsiteY3" fmla="*/ 17012 h 17903"/>
                      <a:gd name="connsiteX0" fmla="*/ 0 w 177353"/>
                      <a:gd name="connsiteY0" fmla="*/ 0 h 33767"/>
                      <a:gd name="connsiteX1" fmla="*/ 51037 w 177353"/>
                      <a:gd name="connsiteY1" fmla="*/ 4253 h 33767"/>
                      <a:gd name="connsiteX2" fmla="*/ 55290 w 177353"/>
                      <a:gd name="connsiteY2" fmla="*/ 17012 h 33767"/>
                      <a:gd name="connsiteX3" fmla="*/ 177353 w 177353"/>
                      <a:gd name="connsiteY3" fmla="*/ 33767 h 33767"/>
                      <a:gd name="connsiteX0" fmla="*/ 0 w 186110"/>
                      <a:gd name="connsiteY0" fmla="*/ 0 h 33767"/>
                      <a:gd name="connsiteX1" fmla="*/ 51037 w 186110"/>
                      <a:gd name="connsiteY1" fmla="*/ 4253 h 33767"/>
                      <a:gd name="connsiteX2" fmla="*/ 177353 w 186110"/>
                      <a:gd name="connsiteY2" fmla="*/ 14137 h 33767"/>
                      <a:gd name="connsiteX3" fmla="*/ 177353 w 186110"/>
                      <a:gd name="connsiteY3" fmla="*/ 33767 h 33767"/>
                      <a:gd name="connsiteX0" fmla="*/ 0 w 334960"/>
                      <a:gd name="connsiteY0" fmla="*/ 0 h 33767"/>
                      <a:gd name="connsiteX1" fmla="*/ 331289 w 334960"/>
                      <a:gd name="connsiteY1" fmla="*/ 14137 h 33767"/>
                      <a:gd name="connsiteX2" fmla="*/ 177353 w 334960"/>
                      <a:gd name="connsiteY2" fmla="*/ 14137 h 33767"/>
                      <a:gd name="connsiteX3" fmla="*/ 177353 w 334960"/>
                      <a:gd name="connsiteY3" fmla="*/ 33767 h 33767"/>
                      <a:gd name="connsiteX0" fmla="*/ 169667 w 178395"/>
                      <a:gd name="connsiteY0" fmla="*/ 0 h 39790"/>
                      <a:gd name="connsiteX1" fmla="*/ 165996 w 178395"/>
                      <a:gd name="connsiteY1" fmla="*/ 20160 h 39790"/>
                      <a:gd name="connsiteX2" fmla="*/ 12060 w 178395"/>
                      <a:gd name="connsiteY2" fmla="*/ 20160 h 39790"/>
                      <a:gd name="connsiteX3" fmla="*/ 12060 w 178395"/>
                      <a:gd name="connsiteY3" fmla="*/ 39790 h 39790"/>
                      <a:gd name="connsiteX0" fmla="*/ 169667 w 169667"/>
                      <a:gd name="connsiteY0" fmla="*/ 0 h 39790"/>
                      <a:gd name="connsiteX1" fmla="*/ 165996 w 169667"/>
                      <a:gd name="connsiteY1" fmla="*/ 20160 h 39790"/>
                      <a:gd name="connsiteX2" fmla="*/ 12060 w 169667"/>
                      <a:gd name="connsiteY2" fmla="*/ 20160 h 39790"/>
                      <a:gd name="connsiteX3" fmla="*/ 12060 w 169667"/>
                      <a:gd name="connsiteY3" fmla="*/ 39790 h 39790"/>
                      <a:gd name="connsiteX0" fmla="*/ 169667 w 169667"/>
                      <a:gd name="connsiteY0" fmla="*/ 0 h 39790"/>
                      <a:gd name="connsiteX1" fmla="*/ 165996 w 169667"/>
                      <a:gd name="connsiteY1" fmla="*/ 20160 h 39790"/>
                      <a:gd name="connsiteX2" fmla="*/ 12060 w 169667"/>
                      <a:gd name="connsiteY2" fmla="*/ 20160 h 39790"/>
                      <a:gd name="connsiteX3" fmla="*/ 12060 w 169667"/>
                      <a:gd name="connsiteY3" fmla="*/ 39790 h 39790"/>
                      <a:gd name="connsiteX0" fmla="*/ 157607 w 157607"/>
                      <a:gd name="connsiteY0" fmla="*/ 0 h 39790"/>
                      <a:gd name="connsiteX1" fmla="*/ 153936 w 157607"/>
                      <a:gd name="connsiteY1" fmla="*/ 20160 h 39790"/>
                      <a:gd name="connsiteX2" fmla="*/ 0 w 157607"/>
                      <a:gd name="connsiteY2" fmla="*/ 20160 h 39790"/>
                      <a:gd name="connsiteX3" fmla="*/ 0 w 157607"/>
                      <a:gd name="connsiteY3" fmla="*/ 39790 h 39790"/>
                      <a:gd name="connsiteX0" fmla="*/ 157607 w 166336"/>
                      <a:gd name="connsiteY0" fmla="*/ 0 h 39790"/>
                      <a:gd name="connsiteX1" fmla="*/ 153936 w 166336"/>
                      <a:gd name="connsiteY1" fmla="*/ 20160 h 39790"/>
                      <a:gd name="connsiteX2" fmla="*/ 0 w 166336"/>
                      <a:gd name="connsiteY2" fmla="*/ 20160 h 39790"/>
                      <a:gd name="connsiteX3" fmla="*/ 0 w 166336"/>
                      <a:gd name="connsiteY3" fmla="*/ 39790 h 39790"/>
                      <a:gd name="connsiteX0" fmla="*/ 157607 w 157607"/>
                      <a:gd name="connsiteY0" fmla="*/ 0 h 39790"/>
                      <a:gd name="connsiteX1" fmla="*/ 153936 w 157607"/>
                      <a:gd name="connsiteY1" fmla="*/ 20160 h 39790"/>
                      <a:gd name="connsiteX2" fmla="*/ 0 w 157607"/>
                      <a:gd name="connsiteY2" fmla="*/ 20160 h 39790"/>
                      <a:gd name="connsiteX3" fmla="*/ 0 w 157607"/>
                      <a:gd name="connsiteY3" fmla="*/ 39790 h 39790"/>
                      <a:gd name="connsiteX0" fmla="*/ 157607 w 157607"/>
                      <a:gd name="connsiteY0" fmla="*/ 0 h 39790"/>
                      <a:gd name="connsiteX1" fmla="*/ 153936 w 157607"/>
                      <a:gd name="connsiteY1" fmla="*/ 20160 h 39790"/>
                      <a:gd name="connsiteX2" fmla="*/ 0 w 157607"/>
                      <a:gd name="connsiteY2" fmla="*/ 20160 h 39790"/>
                      <a:gd name="connsiteX3" fmla="*/ 0 w 157607"/>
                      <a:gd name="connsiteY3" fmla="*/ 39790 h 39790"/>
                      <a:gd name="connsiteX0" fmla="*/ 157607 w 166336"/>
                      <a:gd name="connsiteY0" fmla="*/ 0 h 39790"/>
                      <a:gd name="connsiteX1" fmla="*/ 153936 w 166336"/>
                      <a:gd name="connsiteY1" fmla="*/ 20160 h 39790"/>
                      <a:gd name="connsiteX2" fmla="*/ 0 w 166336"/>
                      <a:gd name="connsiteY2" fmla="*/ 20160 h 39790"/>
                      <a:gd name="connsiteX3" fmla="*/ 0 w 166336"/>
                      <a:gd name="connsiteY3" fmla="*/ 39790 h 39790"/>
                      <a:gd name="connsiteX0" fmla="*/ 153285 w 164863"/>
                      <a:gd name="connsiteY0" fmla="*/ 0 h 39790"/>
                      <a:gd name="connsiteX1" fmla="*/ 153936 w 164863"/>
                      <a:gd name="connsiteY1" fmla="*/ 20160 h 39790"/>
                      <a:gd name="connsiteX2" fmla="*/ 0 w 164863"/>
                      <a:gd name="connsiteY2" fmla="*/ 20160 h 39790"/>
                      <a:gd name="connsiteX3" fmla="*/ 0 w 164863"/>
                      <a:gd name="connsiteY3" fmla="*/ 39790 h 39790"/>
                      <a:gd name="connsiteX0" fmla="*/ 153285 w 164863"/>
                      <a:gd name="connsiteY0" fmla="*/ 0 h 39790"/>
                      <a:gd name="connsiteX1" fmla="*/ 153936 w 164863"/>
                      <a:gd name="connsiteY1" fmla="*/ 20160 h 39790"/>
                      <a:gd name="connsiteX2" fmla="*/ 0 w 164863"/>
                      <a:gd name="connsiteY2" fmla="*/ 20160 h 39790"/>
                      <a:gd name="connsiteX3" fmla="*/ 0 w 164863"/>
                      <a:gd name="connsiteY3" fmla="*/ 39790 h 39790"/>
                      <a:gd name="connsiteX0" fmla="*/ 153285 w 153936"/>
                      <a:gd name="connsiteY0" fmla="*/ 0 h 39790"/>
                      <a:gd name="connsiteX1" fmla="*/ 153936 w 153936"/>
                      <a:gd name="connsiteY1" fmla="*/ 20160 h 39790"/>
                      <a:gd name="connsiteX2" fmla="*/ 0 w 153936"/>
                      <a:gd name="connsiteY2" fmla="*/ 20160 h 39790"/>
                      <a:gd name="connsiteX3" fmla="*/ 0 w 153936"/>
                      <a:gd name="connsiteY3" fmla="*/ 39790 h 39790"/>
                      <a:gd name="connsiteX0" fmla="*/ 153936 w 165338"/>
                      <a:gd name="connsiteY0" fmla="*/ 0 h 39790"/>
                      <a:gd name="connsiteX1" fmla="*/ 153936 w 165338"/>
                      <a:gd name="connsiteY1" fmla="*/ 20160 h 39790"/>
                      <a:gd name="connsiteX2" fmla="*/ 0 w 165338"/>
                      <a:gd name="connsiteY2" fmla="*/ 20160 h 39790"/>
                      <a:gd name="connsiteX3" fmla="*/ 0 w 165338"/>
                      <a:gd name="connsiteY3" fmla="*/ 39790 h 39790"/>
                      <a:gd name="connsiteX0" fmla="*/ 153936 w 153936"/>
                      <a:gd name="connsiteY0" fmla="*/ 0 h 39790"/>
                      <a:gd name="connsiteX1" fmla="*/ 153936 w 153936"/>
                      <a:gd name="connsiteY1" fmla="*/ 20160 h 39790"/>
                      <a:gd name="connsiteX2" fmla="*/ 0 w 153936"/>
                      <a:gd name="connsiteY2" fmla="*/ 20160 h 39790"/>
                      <a:gd name="connsiteX3" fmla="*/ 0 w 153936"/>
                      <a:gd name="connsiteY3" fmla="*/ 39790 h 39790"/>
                      <a:gd name="connsiteX0" fmla="*/ 153936 w 153936"/>
                      <a:gd name="connsiteY0" fmla="*/ 0 h 39790"/>
                      <a:gd name="connsiteX1" fmla="*/ 153936 w 153936"/>
                      <a:gd name="connsiteY1" fmla="*/ 20160 h 39790"/>
                      <a:gd name="connsiteX2" fmla="*/ 0 w 153936"/>
                      <a:gd name="connsiteY2" fmla="*/ 20160 h 39790"/>
                      <a:gd name="connsiteX3" fmla="*/ 0 w 153936"/>
                      <a:gd name="connsiteY3" fmla="*/ 39790 h 3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936" h="39790">
                        <a:moveTo>
                          <a:pt x="153936" y="0"/>
                        </a:moveTo>
                        <a:lnTo>
                          <a:pt x="153936" y="20160"/>
                        </a:lnTo>
                        <a:lnTo>
                          <a:pt x="0" y="20160"/>
                        </a:lnTo>
                        <a:lnTo>
                          <a:pt x="0" y="39790"/>
                        </a:lnTo>
                      </a:path>
                    </a:pathLst>
                  </a:custGeom>
                  <a:noFill/>
                  <a:ln w="28575">
                    <a:solidFill>
                      <a:srgbClr val="000099"/>
                    </a:solidFill>
                    <a:headEnd type="none" w="med" len="med"/>
                    <a:tailEnd type="triangle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2000" b="1">
                      <a:solidFill>
                        <a:srgbClr val="A50021"/>
                      </a:solidFill>
                      <a:latin typeface="Arial Narrow" panose="020B0606020202030204" pitchFamily="34" charset="0"/>
                      <a:ea typeface="Verdana" panose="020B0604030504040204" pitchFamily="34" charset="0"/>
                    </a:endParaRPr>
                  </a:p>
                </p:txBody>
              </p:sp>
              <p:sp>
                <p:nvSpPr>
                  <p:cNvPr id="38" name="Полилиния 37"/>
                  <p:cNvSpPr/>
                  <p:nvPr/>
                </p:nvSpPr>
                <p:spPr>
                  <a:xfrm>
                    <a:off x="763963" y="842098"/>
                    <a:ext cx="2072154" cy="304799"/>
                  </a:xfrm>
                  <a:custGeom>
                    <a:avLst/>
                    <a:gdLst>
                      <a:gd name="connsiteX0" fmla="*/ 0 w 63796"/>
                      <a:gd name="connsiteY0" fmla="*/ 0 h 17903"/>
                      <a:gd name="connsiteX1" fmla="*/ 51037 w 63796"/>
                      <a:gd name="connsiteY1" fmla="*/ 4253 h 17903"/>
                      <a:gd name="connsiteX2" fmla="*/ 55290 w 63796"/>
                      <a:gd name="connsiteY2" fmla="*/ 17012 h 17903"/>
                      <a:gd name="connsiteX3" fmla="*/ 63796 w 63796"/>
                      <a:gd name="connsiteY3" fmla="*/ 17012 h 17903"/>
                      <a:gd name="connsiteX0" fmla="*/ 0 w 177353"/>
                      <a:gd name="connsiteY0" fmla="*/ 0 h 33767"/>
                      <a:gd name="connsiteX1" fmla="*/ 51037 w 177353"/>
                      <a:gd name="connsiteY1" fmla="*/ 4253 h 33767"/>
                      <a:gd name="connsiteX2" fmla="*/ 55290 w 177353"/>
                      <a:gd name="connsiteY2" fmla="*/ 17012 h 33767"/>
                      <a:gd name="connsiteX3" fmla="*/ 177353 w 177353"/>
                      <a:gd name="connsiteY3" fmla="*/ 33767 h 33767"/>
                      <a:gd name="connsiteX0" fmla="*/ 0 w 186110"/>
                      <a:gd name="connsiteY0" fmla="*/ 0 h 33767"/>
                      <a:gd name="connsiteX1" fmla="*/ 51037 w 186110"/>
                      <a:gd name="connsiteY1" fmla="*/ 4253 h 33767"/>
                      <a:gd name="connsiteX2" fmla="*/ 177353 w 186110"/>
                      <a:gd name="connsiteY2" fmla="*/ 14137 h 33767"/>
                      <a:gd name="connsiteX3" fmla="*/ 177353 w 186110"/>
                      <a:gd name="connsiteY3" fmla="*/ 33767 h 33767"/>
                      <a:gd name="connsiteX0" fmla="*/ 0 w 334960"/>
                      <a:gd name="connsiteY0" fmla="*/ 0 h 33767"/>
                      <a:gd name="connsiteX1" fmla="*/ 331289 w 334960"/>
                      <a:gd name="connsiteY1" fmla="*/ 14137 h 33767"/>
                      <a:gd name="connsiteX2" fmla="*/ 177353 w 334960"/>
                      <a:gd name="connsiteY2" fmla="*/ 14137 h 33767"/>
                      <a:gd name="connsiteX3" fmla="*/ 177353 w 334960"/>
                      <a:gd name="connsiteY3" fmla="*/ 33767 h 33767"/>
                      <a:gd name="connsiteX0" fmla="*/ 169667 w 178395"/>
                      <a:gd name="connsiteY0" fmla="*/ 0 h 39790"/>
                      <a:gd name="connsiteX1" fmla="*/ 165996 w 178395"/>
                      <a:gd name="connsiteY1" fmla="*/ 20160 h 39790"/>
                      <a:gd name="connsiteX2" fmla="*/ 12060 w 178395"/>
                      <a:gd name="connsiteY2" fmla="*/ 20160 h 39790"/>
                      <a:gd name="connsiteX3" fmla="*/ 12060 w 178395"/>
                      <a:gd name="connsiteY3" fmla="*/ 39790 h 39790"/>
                      <a:gd name="connsiteX0" fmla="*/ 169667 w 169667"/>
                      <a:gd name="connsiteY0" fmla="*/ 0 h 39790"/>
                      <a:gd name="connsiteX1" fmla="*/ 165996 w 169667"/>
                      <a:gd name="connsiteY1" fmla="*/ 20160 h 39790"/>
                      <a:gd name="connsiteX2" fmla="*/ 12060 w 169667"/>
                      <a:gd name="connsiteY2" fmla="*/ 20160 h 39790"/>
                      <a:gd name="connsiteX3" fmla="*/ 12060 w 169667"/>
                      <a:gd name="connsiteY3" fmla="*/ 39790 h 39790"/>
                      <a:gd name="connsiteX0" fmla="*/ 169667 w 169667"/>
                      <a:gd name="connsiteY0" fmla="*/ 0 h 39790"/>
                      <a:gd name="connsiteX1" fmla="*/ 165996 w 169667"/>
                      <a:gd name="connsiteY1" fmla="*/ 20160 h 39790"/>
                      <a:gd name="connsiteX2" fmla="*/ 12060 w 169667"/>
                      <a:gd name="connsiteY2" fmla="*/ 20160 h 39790"/>
                      <a:gd name="connsiteX3" fmla="*/ 12060 w 169667"/>
                      <a:gd name="connsiteY3" fmla="*/ 39790 h 39790"/>
                      <a:gd name="connsiteX0" fmla="*/ 157607 w 157607"/>
                      <a:gd name="connsiteY0" fmla="*/ 0 h 39790"/>
                      <a:gd name="connsiteX1" fmla="*/ 153936 w 157607"/>
                      <a:gd name="connsiteY1" fmla="*/ 20160 h 39790"/>
                      <a:gd name="connsiteX2" fmla="*/ 0 w 157607"/>
                      <a:gd name="connsiteY2" fmla="*/ 20160 h 39790"/>
                      <a:gd name="connsiteX3" fmla="*/ 0 w 157607"/>
                      <a:gd name="connsiteY3" fmla="*/ 39790 h 39790"/>
                      <a:gd name="connsiteX0" fmla="*/ 157607 w 166336"/>
                      <a:gd name="connsiteY0" fmla="*/ 0 h 39790"/>
                      <a:gd name="connsiteX1" fmla="*/ 153936 w 166336"/>
                      <a:gd name="connsiteY1" fmla="*/ 20160 h 39790"/>
                      <a:gd name="connsiteX2" fmla="*/ 0 w 166336"/>
                      <a:gd name="connsiteY2" fmla="*/ 20160 h 39790"/>
                      <a:gd name="connsiteX3" fmla="*/ 0 w 166336"/>
                      <a:gd name="connsiteY3" fmla="*/ 39790 h 39790"/>
                      <a:gd name="connsiteX0" fmla="*/ 157607 w 157607"/>
                      <a:gd name="connsiteY0" fmla="*/ 0 h 39790"/>
                      <a:gd name="connsiteX1" fmla="*/ 153936 w 157607"/>
                      <a:gd name="connsiteY1" fmla="*/ 20160 h 39790"/>
                      <a:gd name="connsiteX2" fmla="*/ 0 w 157607"/>
                      <a:gd name="connsiteY2" fmla="*/ 20160 h 39790"/>
                      <a:gd name="connsiteX3" fmla="*/ 0 w 157607"/>
                      <a:gd name="connsiteY3" fmla="*/ 39790 h 39790"/>
                      <a:gd name="connsiteX0" fmla="*/ 157607 w 157607"/>
                      <a:gd name="connsiteY0" fmla="*/ 0 h 39790"/>
                      <a:gd name="connsiteX1" fmla="*/ 153936 w 157607"/>
                      <a:gd name="connsiteY1" fmla="*/ 20160 h 39790"/>
                      <a:gd name="connsiteX2" fmla="*/ 0 w 157607"/>
                      <a:gd name="connsiteY2" fmla="*/ 20160 h 39790"/>
                      <a:gd name="connsiteX3" fmla="*/ 0 w 157607"/>
                      <a:gd name="connsiteY3" fmla="*/ 39790 h 39790"/>
                      <a:gd name="connsiteX0" fmla="*/ 157607 w 166336"/>
                      <a:gd name="connsiteY0" fmla="*/ 0 h 39790"/>
                      <a:gd name="connsiteX1" fmla="*/ 153936 w 166336"/>
                      <a:gd name="connsiteY1" fmla="*/ 20160 h 39790"/>
                      <a:gd name="connsiteX2" fmla="*/ 0 w 166336"/>
                      <a:gd name="connsiteY2" fmla="*/ 20160 h 39790"/>
                      <a:gd name="connsiteX3" fmla="*/ 0 w 166336"/>
                      <a:gd name="connsiteY3" fmla="*/ 39790 h 39790"/>
                      <a:gd name="connsiteX0" fmla="*/ 153285 w 164863"/>
                      <a:gd name="connsiteY0" fmla="*/ 0 h 39790"/>
                      <a:gd name="connsiteX1" fmla="*/ 153936 w 164863"/>
                      <a:gd name="connsiteY1" fmla="*/ 20160 h 39790"/>
                      <a:gd name="connsiteX2" fmla="*/ 0 w 164863"/>
                      <a:gd name="connsiteY2" fmla="*/ 20160 h 39790"/>
                      <a:gd name="connsiteX3" fmla="*/ 0 w 164863"/>
                      <a:gd name="connsiteY3" fmla="*/ 39790 h 39790"/>
                      <a:gd name="connsiteX0" fmla="*/ 153285 w 164863"/>
                      <a:gd name="connsiteY0" fmla="*/ 0 h 39790"/>
                      <a:gd name="connsiteX1" fmla="*/ 153936 w 164863"/>
                      <a:gd name="connsiteY1" fmla="*/ 20160 h 39790"/>
                      <a:gd name="connsiteX2" fmla="*/ 0 w 164863"/>
                      <a:gd name="connsiteY2" fmla="*/ 20160 h 39790"/>
                      <a:gd name="connsiteX3" fmla="*/ 0 w 164863"/>
                      <a:gd name="connsiteY3" fmla="*/ 39790 h 39790"/>
                      <a:gd name="connsiteX0" fmla="*/ 153285 w 153936"/>
                      <a:gd name="connsiteY0" fmla="*/ 0 h 39790"/>
                      <a:gd name="connsiteX1" fmla="*/ 153936 w 153936"/>
                      <a:gd name="connsiteY1" fmla="*/ 20160 h 39790"/>
                      <a:gd name="connsiteX2" fmla="*/ 0 w 153936"/>
                      <a:gd name="connsiteY2" fmla="*/ 20160 h 39790"/>
                      <a:gd name="connsiteX3" fmla="*/ 0 w 153936"/>
                      <a:gd name="connsiteY3" fmla="*/ 39790 h 39790"/>
                      <a:gd name="connsiteX0" fmla="*/ 153936 w 165338"/>
                      <a:gd name="connsiteY0" fmla="*/ 0 h 39790"/>
                      <a:gd name="connsiteX1" fmla="*/ 153936 w 165338"/>
                      <a:gd name="connsiteY1" fmla="*/ 20160 h 39790"/>
                      <a:gd name="connsiteX2" fmla="*/ 0 w 165338"/>
                      <a:gd name="connsiteY2" fmla="*/ 20160 h 39790"/>
                      <a:gd name="connsiteX3" fmla="*/ 0 w 165338"/>
                      <a:gd name="connsiteY3" fmla="*/ 39790 h 39790"/>
                      <a:gd name="connsiteX0" fmla="*/ 153936 w 153936"/>
                      <a:gd name="connsiteY0" fmla="*/ 0 h 39790"/>
                      <a:gd name="connsiteX1" fmla="*/ 153936 w 153936"/>
                      <a:gd name="connsiteY1" fmla="*/ 20160 h 39790"/>
                      <a:gd name="connsiteX2" fmla="*/ 0 w 153936"/>
                      <a:gd name="connsiteY2" fmla="*/ 20160 h 39790"/>
                      <a:gd name="connsiteX3" fmla="*/ 0 w 153936"/>
                      <a:gd name="connsiteY3" fmla="*/ 39790 h 39790"/>
                      <a:gd name="connsiteX0" fmla="*/ 153936 w 153936"/>
                      <a:gd name="connsiteY0" fmla="*/ 0 h 39790"/>
                      <a:gd name="connsiteX1" fmla="*/ 153936 w 153936"/>
                      <a:gd name="connsiteY1" fmla="*/ 20160 h 39790"/>
                      <a:gd name="connsiteX2" fmla="*/ 0 w 153936"/>
                      <a:gd name="connsiteY2" fmla="*/ 20160 h 39790"/>
                      <a:gd name="connsiteX3" fmla="*/ 0 w 153936"/>
                      <a:gd name="connsiteY3" fmla="*/ 39790 h 39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3936" h="39790">
                        <a:moveTo>
                          <a:pt x="153936" y="0"/>
                        </a:moveTo>
                        <a:lnTo>
                          <a:pt x="153936" y="20160"/>
                        </a:lnTo>
                        <a:lnTo>
                          <a:pt x="0" y="20160"/>
                        </a:lnTo>
                        <a:lnTo>
                          <a:pt x="0" y="39790"/>
                        </a:lnTo>
                      </a:path>
                    </a:pathLst>
                  </a:custGeom>
                  <a:noFill/>
                  <a:ln w="28575">
                    <a:solidFill>
                      <a:srgbClr val="000099"/>
                    </a:solidFill>
                    <a:headEnd type="none" w="med" len="med"/>
                    <a:tailEnd type="triangle" w="lg" len="lg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2000" b="1">
                      <a:solidFill>
                        <a:srgbClr val="A50021"/>
                      </a:solidFill>
                      <a:latin typeface="Arial Narrow" panose="020B0606020202030204" pitchFamily="34" charset="0"/>
                      <a:ea typeface="Verdana" panose="020B0604030504040204" pitchFamily="34" charset="0"/>
                    </a:endParaRPr>
                  </a:p>
                </p:txBody>
              </p:sp>
              <p:cxnSp>
                <p:nvCxnSpPr>
                  <p:cNvPr id="39" name="Прямая со стрелкой 38"/>
                  <p:cNvCxnSpPr/>
                  <p:nvPr/>
                </p:nvCxnSpPr>
                <p:spPr>
                  <a:xfrm>
                    <a:off x="756952" y="1540539"/>
                    <a:ext cx="0" cy="147447"/>
                  </a:xfrm>
                  <a:prstGeom prst="straightConnector1">
                    <a:avLst/>
                  </a:prstGeom>
                  <a:ln w="28575">
                    <a:solidFill>
                      <a:srgbClr val="000099"/>
                    </a:solidFill>
                    <a:prstDash val="sysDot"/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Прямая со стрелкой 39"/>
                  <p:cNvCxnSpPr/>
                  <p:nvPr/>
                </p:nvCxnSpPr>
                <p:spPr>
                  <a:xfrm>
                    <a:off x="2836117" y="1380998"/>
                    <a:ext cx="0" cy="147321"/>
                  </a:xfrm>
                  <a:prstGeom prst="straightConnector1">
                    <a:avLst/>
                  </a:prstGeom>
                  <a:ln w="28575">
                    <a:solidFill>
                      <a:srgbClr val="000099"/>
                    </a:solidFill>
                    <a:prstDash val="sysDot"/>
                    <a:headEnd type="none" w="med" len="med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Группа 15"/>
                <p:cNvGrpSpPr/>
                <p:nvPr/>
              </p:nvGrpSpPr>
              <p:grpSpPr>
                <a:xfrm>
                  <a:off x="3050803" y="299121"/>
                  <a:ext cx="704807" cy="1232005"/>
                  <a:chOff x="-309085" y="-79437"/>
                  <a:chExt cx="704807" cy="1232613"/>
                </a:xfrm>
              </p:grpSpPr>
              <p:grpSp>
                <p:nvGrpSpPr>
                  <p:cNvPr id="18" name="Группа 17"/>
                  <p:cNvGrpSpPr/>
                  <p:nvPr/>
                </p:nvGrpSpPr>
                <p:grpSpPr>
                  <a:xfrm>
                    <a:off x="-294461" y="919920"/>
                    <a:ext cx="690183" cy="233256"/>
                    <a:chOff x="-294574" y="-79541"/>
                    <a:chExt cx="690449" cy="233256"/>
                  </a:xfrm>
                </p:grpSpPr>
                <p:sp>
                  <p:nvSpPr>
                    <p:cNvPr id="33" name="Поле 3230"/>
                    <p:cNvSpPr txBox="1"/>
                    <p:nvPr/>
                  </p:nvSpPr>
                  <p:spPr>
                    <a:xfrm>
                      <a:off x="-294574" y="-79541"/>
                      <a:ext cx="168281" cy="233045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2000" b="1" i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2000" b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2000" b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Поле 3231"/>
                    <p:cNvSpPr txBox="1"/>
                    <p:nvPr/>
                  </p:nvSpPr>
                  <p:spPr>
                    <a:xfrm>
                      <a:off x="-126476" y="-79541"/>
                      <a:ext cx="376505" cy="233045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Блок </a:t>
                      </a:r>
                      <a:r>
                        <a:rPr lang="en-US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5" name="Поле 3232"/>
                    <p:cNvSpPr txBox="1"/>
                    <p:nvPr/>
                  </p:nvSpPr>
                  <p:spPr>
                    <a:xfrm>
                      <a:off x="246650" y="-79330"/>
                      <a:ext cx="149225" cy="233045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2000" b="1" i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19" name="Группа 18"/>
                  <p:cNvGrpSpPr/>
                  <p:nvPr/>
                </p:nvGrpSpPr>
                <p:grpSpPr>
                  <a:xfrm>
                    <a:off x="-294460" y="524448"/>
                    <a:ext cx="685223" cy="233196"/>
                    <a:chOff x="-294574" y="-79481"/>
                    <a:chExt cx="685489" cy="233196"/>
                  </a:xfrm>
                </p:grpSpPr>
                <p:sp>
                  <p:nvSpPr>
                    <p:cNvPr id="30" name="Поле 3234"/>
                    <p:cNvSpPr txBox="1"/>
                    <p:nvPr/>
                  </p:nvSpPr>
                  <p:spPr>
                    <a:xfrm>
                      <a:off x="-294574" y="-79481"/>
                      <a:ext cx="168097" cy="233046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2000" b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1" name="Поле 3235"/>
                    <p:cNvSpPr txBox="1"/>
                    <p:nvPr/>
                  </p:nvSpPr>
                  <p:spPr>
                    <a:xfrm>
                      <a:off x="-141291" y="-79331"/>
                      <a:ext cx="391319" cy="233046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Блок </a:t>
                      </a:r>
                      <a:r>
                        <a:rPr lang="en-US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Поле 3236"/>
                    <p:cNvSpPr txBox="1"/>
                    <p:nvPr/>
                  </p:nvSpPr>
                  <p:spPr>
                    <a:xfrm>
                      <a:off x="241690" y="-79331"/>
                      <a:ext cx="149225" cy="233046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2000" b="1" i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0" name="Группа 19"/>
                  <p:cNvGrpSpPr/>
                  <p:nvPr/>
                </p:nvGrpSpPr>
                <p:grpSpPr>
                  <a:xfrm>
                    <a:off x="-309085" y="226299"/>
                    <a:ext cx="701120" cy="233427"/>
                    <a:chOff x="-309205" y="-79919"/>
                    <a:chExt cx="701391" cy="233427"/>
                  </a:xfrm>
                </p:grpSpPr>
                <p:sp>
                  <p:nvSpPr>
                    <p:cNvPr id="27" name="Поле 3238"/>
                    <p:cNvSpPr txBox="1"/>
                    <p:nvPr/>
                  </p:nvSpPr>
                  <p:spPr>
                    <a:xfrm>
                      <a:off x="-309205" y="-79919"/>
                      <a:ext cx="167913" cy="233045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RU" sz="2000" b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" name="Поле 3239"/>
                    <p:cNvSpPr txBox="1"/>
                    <p:nvPr/>
                  </p:nvSpPr>
                  <p:spPr>
                    <a:xfrm>
                      <a:off x="-141584" y="-79537"/>
                      <a:ext cx="391612" cy="233045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Блок </a:t>
                      </a:r>
                      <a:r>
                        <a:rPr lang="en-US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" name="Поле 3240"/>
                    <p:cNvSpPr txBox="1"/>
                    <p:nvPr/>
                  </p:nvSpPr>
                  <p:spPr>
                    <a:xfrm>
                      <a:off x="242961" y="-79538"/>
                      <a:ext cx="149225" cy="233044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2000" b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1" name="Группа 20"/>
                  <p:cNvGrpSpPr/>
                  <p:nvPr/>
                </p:nvGrpSpPr>
                <p:grpSpPr>
                  <a:xfrm>
                    <a:off x="-141469" y="-79437"/>
                    <a:ext cx="531188" cy="233045"/>
                    <a:chOff x="-141885" y="-79437"/>
                    <a:chExt cx="531936" cy="233045"/>
                  </a:xfrm>
                </p:grpSpPr>
                <p:sp>
                  <p:nvSpPr>
                    <p:cNvPr id="25" name="Поле 3243"/>
                    <p:cNvSpPr txBox="1"/>
                    <p:nvPr/>
                  </p:nvSpPr>
                  <p:spPr>
                    <a:xfrm>
                      <a:off x="-141885" y="-79437"/>
                      <a:ext cx="390351" cy="233045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Блок </a:t>
                      </a:r>
                      <a:r>
                        <a:rPr lang="en-US" sz="2000" b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" name="Поле 3244"/>
                    <p:cNvSpPr txBox="1"/>
                    <p:nvPr/>
                  </p:nvSpPr>
                  <p:spPr>
                    <a:xfrm>
                      <a:off x="240826" y="-79437"/>
                      <a:ext cx="149225" cy="233045"/>
                    </a:xfrm>
                    <a:prstGeom prst="rect">
                      <a:avLst/>
                    </a:prstGeom>
                    <a:solidFill>
                      <a:srgbClr val="FEF2E8"/>
                    </a:solidFill>
                    <a:ln w="22225">
                      <a:solidFill>
                        <a:srgbClr val="000099"/>
                      </a:solidFill>
                    </a:ln>
                    <a:effectLst>
                      <a:outerShdw dist="25400" dir="2700000" algn="tl" rotWithShape="0">
                        <a:schemeClr val="bg1">
                          <a:lumMod val="50000"/>
                        </a:schemeClr>
                      </a:outerShdw>
                    </a:effectLst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1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en-US" sz="2000" b="1" baseline="-25000">
                          <a:solidFill>
                            <a:srgbClr val="A50021"/>
                          </a:solidFill>
                          <a:effectLst/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>
                        <a:solidFill>
                          <a:srgbClr val="A50021"/>
                        </a:solidFill>
                        <a:effectLst/>
                        <a:latin typeface="Arial Narrow" panose="020B060602020203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22" name="Овал 21"/>
                  <p:cNvSpPr/>
                  <p:nvPr/>
                </p:nvSpPr>
                <p:spPr>
                  <a:xfrm>
                    <a:off x="88488" y="822310"/>
                    <a:ext cx="44450" cy="45085"/>
                  </a:xfrm>
                  <a:prstGeom prst="ellipse">
                    <a:avLst/>
                  </a:prstGeom>
                  <a:solidFill>
                    <a:srgbClr val="000099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2000" b="1">
                      <a:solidFill>
                        <a:srgbClr val="A50021"/>
                      </a:solidFill>
                      <a:latin typeface="Arial Narrow" panose="020B0606020202030204" pitchFamily="34" charset="0"/>
                      <a:ea typeface="Verdana" panose="020B0604030504040204" pitchFamily="34" charset="0"/>
                    </a:endParaRPr>
                  </a:p>
                </p:txBody>
              </p:sp>
              <p:sp>
                <p:nvSpPr>
                  <p:cNvPr id="23" name="Овал 22"/>
                  <p:cNvSpPr/>
                  <p:nvPr/>
                </p:nvSpPr>
                <p:spPr>
                  <a:xfrm>
                    <a:off x="-60368" y="822310"/>
                    <a:ext cx="45085" cy="44450"/>
                  </a:xfrm>
                  <a:prstGeom prst="ellipse">
                    <a:avLst/>
                  </a:prstGeom>
                  <a:solidFill>
                    <a:srgbClr val="000099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2000" b="1">
                      <a:solidFill>
                        <a:srgbClr val="A50021"/>
                      </a:solidFill>
                      <a:latin typeface="Arial Narrow" panose="020B0606020202030204" pitchFamily="34" charset="0"/>
                      <a:ea typeface="Verdana" panose="020B0604030504040204" pitchFamily="34" charset="0"/>
                    </a:endParaRPr>
                  </a:p>
                </p:txBody>
              </p:sp>
              <p:sp>
                <p:nvSpPr>
                  <p:cNvPr id="24" name="Овал 23"/>
                  <p:cNvSpPr/>
                  <p:nvPr/>
                </p:nvSpPr>
                <p:spPr>
                  <a:xfrm>
                    <a:off x="241596" y="822310"/>
                    <a:ext cx="44450" cy="45085"/>
                  </a:xfrm>
                  <a:prstGeom prst="ellipse">
                    <a:avLst/>
                  </a:prstGeom>
                  <a:solidFill>
                    <a:srgbClr val="000099"/>
                  </a:solidFill>
                  <a:ln w="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ru-RU" sz="2000" b="1">
                      <a:solidFill>
                        <a:srgbClr val="A50021"/>
                      </a:solidFill>
                      <a:latin typeface="Arial Narrow" panose="020B0606020202030204" pitchFamily="34" charset="0"/>
                      <a:ea typeface="Verdana" panose="020B0604030504040204" pitchFamily="34" charset="0"/>
                    </a:endParaRPr>
                  </a:p>
                </p:txBody>
              </p:sp>
            </p:grpSp>
            <p:cxnSp>
              <p:nvCxnSpPr>
                <p:cNvPr id="17" name="Прямая со стрелкой 16"/>
                <p:cNvCxnSpPr>
                  <a:stCxn id="88" idx="3"/>
                  <a:endCxn id="25" idx="1"/>
                </p:cNvCxnSpPr>
                <p:nvPr/>
              </p:nvCxnSpPr>
              <p:spPr>
                <a:xfrm>
                  <a:off x="2754391" y="188151"/>
                  <a:ext cx="464028" cy="227436"/>
                </a:xfrm>
                <a:prstGeom prst="straightConnector1">
                  <a:avLst/>
                </a:prstGeom>
                <a:ln w="28575">
                  <a:solidFill>
                    <a:srgbClr val="000099"/>
                  </a:solidFill>
                  <a:prstDash val="lgDash"/>
                  <a:headEnd type="none" w="med" len="med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" name="Прямая со стрелкой 11"/>
              <p:cNvCxnSpPr>
                <a:stCxn id="77" idx="3"/>
                <a:endCxn id="27" idx="1"/>
              </p:cNvCxnSpPr>
              <p:nvPr/>
            </p:nvCxnSpPr>
            <p:spPr>
              <a:xfrm flipV="1">
                <a:off x="2899055" y="721173"/>
                <a:ext cx="151748" cy="2282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prstDash val="lgDash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 стрелкой 12"/>
              <p:cNvCxnSpPr>
                <a:stCxn id="55" idx="3"/>
                <a:endCxn id="33" idx="1"/>
              </p:cNvCxnSpPr>
              <p:nvPr/>
            </p:nvCxnSpPr>
            <p:spPr>
              <a:xfrm flipV="1">
                <a:off x="2898038" y="1414453"/>
                <a:ext cx="167389" cy="390293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prstDash val="lgDash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 стрелкой 13"/>
              <p:cNvCxnSpPr>
                <a:stCxn id="66" idx="3"/>
                <a:endCxn id="30" idx="1"/>
              </p:cNvCxnSpPr>
              <p:nvPr/>
            </p:nvCxnSpPr>
            <p:spPr>
              <a:xfrm flipV="1">
                <a:off x="2899054" y="1019176"/>
                <a:ext cx="166374" cy="242252"/>
              </a:xfrm>
              <a:prstGeom prst="straightConnector1">
                <a:avLst/>
              </a:prstGeom>
              <a:ln w="28575">
                <a:solidFill>
                  <a:srgbClr val="000099"/>
                </a:solidFill>
                <a:prstDash val="lgDash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оле 74"/>
            <p:cNvSpPr txBox="1"/>
            <p:nvPr/>
          </p:nvSpPr>
          <p:spPr>
            <a:xfrm>
              <a:off x="3553425" y="1703324"/>
              <a:ext cx="153670" cy="159385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2800" b="1" i="1" dirty="0">
                  <a:solidFill>
                    <a:srgbClr val="A50021"/>
                  </a:solidFill>
                  <a:effectLst/>
                  <a:latin typeface="Arial Narrow" panose="020B060602020203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t</a:t>
              </a:r>
              <a:endParaRPr lang="ru-RU" sz="2800" b="1" dirty="0">
                <a:solidFill>
                  <a:srgbClr val="A50021"/>
                </a:solidFill>
                <a:effectLst/>
                <a:latin typeface="Arial Narrow" panose="020B0606020202030204" pitchFamily="34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907260" y="5626383"/>
            <a:ext cx="79216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99FF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400" b="1" dirty="0" smtClean="0">
                <a:solidFill>
                  <a:srgbClr val="CC0000"/>
                </a:solidFill>
              </a:rPr>
              <a:t>Рис. 1. Принцип формирования последовательности (цепочки) блоков данных</a:t>
            </a:r>
            <a:endParaRPr lang="ru-RU" sz="2400" b="1" dirty="0">
              <a:solidFill>
                <a:srgbClr val="CC0000"/>
              </a:solidFill>
            </a:endParaRPr>
          </a:p>
        </p:txBody>
      </p:sp>
      <p:sp>
        <p:nvSpPr>
          <p:cNvPr id="92" name="Номер слайда 2"/>
          <p:cNvSpPr txBox="1">
            <a:spLocks/>
          </p:cNvSpPr>
          <p:nvPr/>
        </p:nvSpPr>
        <p:spPr>
          <a:xfrm>
            <a:off x="8757464" y="6475223"/>
            <a:ext cx="386535" cy="365125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94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61510" y="794166"/>
            <a:ext cx="8820980" cy="556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100"/>
              </a:lnSpc>
              <a:spcBef>
                <a:spcPts val="0"/>
              </a:spcBef>
            </a:pP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Первое упоминание о «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последовательности</a:t>
            </a:r>
            <a:b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кри­птографически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связанных блоков»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появилось почти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лет назад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международном стандарте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ISO 7498-2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1989 года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его аналоге </a:t>
            </a:r>
            <a:r>
              <a:rPr lang="en-US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ITU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  <a:r>
              <a:rPr lang="en-US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 </a:t>
            </a:r>
            <a:r>
              <a:rPr lang="en-US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.800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положившим начало развитию всей международной системы стандартизации в области ИБ. В этих стандартах представлено понятие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«способ обеспечения целостности данных»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и, в частности, понятие «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криптографической связки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». Указанный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способ обеспечения целостности широко применяется в электронной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коммерции.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Например,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b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Интернет-сообществе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принят стандарт </a:t>
            </a:r>
            <a:r>
              <a:rPr lang="en-US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RFC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2801 под названием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en-US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Internet Open Trading Protocol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IOTP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 Формат </a:t>
            </a:r>
            <a:r>
              <a:rPr lang="en-US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IOTP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-сообщения представлен на рис.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</a:t>
            </a:r>
            <a:endParaRPr lang="ru-RU" sz="24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7464" y="6475223"/>
            <a:ext cx="386535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1500" y="338906"/>
            <a:ext cx="2745305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1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Ретроспектива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 Box 2"/>
          <p:cNvSpPr txBox="1">
            <a:spLocks noChangeArrowheads="1"/>
          </p:cNvSpPr>
          <p:nvPr/>
        </p:nvSpPr>
        <p:spPr bwMode="auto">
          <a:xfrm>
            <a:off x="907260" y="5624235"/>
            <a:ext cx="7921625" cy="6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99FF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2400"/>
              </a:lnSpc>
              <a:defRPr/>
            </a:pPr>
            <a:r>
              <a:rPr lang="ru-RU" sz="2400" b="1" dirty="0" smtClean="0">
                <a:solidFill>
                  <a:srgbClr val="CC0000"/>
                </a:solidFill>
              </a:rPr>
              <a:t>Рис. 2. Общий формат </a:t>
            </a:r>
            <a:r>
              <a:rPr lang="en-US" sz="2400" b="1" dirty="0" smtClean="0">
                <a:solidFill>
                  <a:srgbClr val="CC0000"/>
                </a:solidFill>
              </a:rPr>
              <a:t>IOTP-</a:t>
            </a:r>
            <a:r>
              <a:rPr lang="ru-RU" sz="2400" b="1" dirty="0" smtClean="0">
                <a:solidFill>
                  <a:srgbClr val="CC0000"/>
                </a:solidFill>
              </a:rPr>
              <a:t>сообщения</a:t>
            </a:r>
          </a:p>
          <a:p>
            <a:pPr algn="ctr">
              <a:lnSpc>
                <a:spcPts val="2400"/>
              </a:lnSpc>
              <a:defRPr/>
            </a:pPr>
            <a:r>
              <a:rPr lang="ru-RU" sz="2400" b="1" dirty="0" smtClean="0">
                <a:solidFill>
                  <a:srgbClr val="CC0000"/>
                </a:solidFill>
              </a:rPr>
              <a:t>(</a:t>
            </a:r>
            <a:r>
              <a:rPr lang="en-US" sz="2400" b="1" dirty="0" smtClean="0">
                <a:solidFill>
                  <a:srgbClr val="CC0000"/>
                </a:solidFill>
              </a:rPr>
              <a:t>Internet Open Trading Protocol, RFC-2801</a:t>
            </a:r>
            <a:r>
              <a:rPr lang="ru-RU" sz="2400" b="1" dirty="0" smtClean="0">
                <a:solidFill>
                  <a:srgbClr val="CC0000"/>
                </a:solidFill>
              </a:rPr>
              <a:t>)</a:t>
            </a:r>
            <a:endParaRPr lang="ru-RU" sz="2400" b="1" dirty="0">
              <a:solidFill>
                <a:srgbClr val="CC0000"/>
              </a:solidFill>
            </a:endParaRPr>
          </a:p>
        </p:txBody>
      </p:sp>
      <p:grpSp>
        <p:nvGrpSpPr>
          <p:cNvPr id="91" name="Group 129"/>
          <p:cNvGrpSpPr>
            <a:grpSpLocks/>
          </p:cNvGrpSpPr>
          <p:nvPr/>
        </p:nvGrpSpPr>
        <p:grpSpPr bwMode="auto">
          <a:xfrm>
            <a:off x="233363" y="1190625"/>
            <a:ext cx="8631237" cy="4254500"/>
            <a:chOff x="147" y="750"/>
            <a:chExt cx="5437" cy="2680"/>
          </a:xfrm>
        </p:grpSpPr>
        <p:sp>
          <p:nvSpPr>
            <p:cNvPr id="92" name="Line 30"/>
            <p:cNvSpPr>
              <a:spLocks noChangeShapeType="1"/>
            </p:cNvSpPr>
            <p:nvPr/>
          </p:nvSpPr>
          <p:spPr bwMode="auto">
            <a:xfrm flipH="1">
              <a:off x="612" y="1287"/>
              <a:ext cx="0" cy="16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3" name="Line 34"/>
            <p:cNvSpPr>
              <a:spLocks noChangeShapeType="1"/>
            </p:cNvSpPr>
            <p:nvPr/>
          </p:nvSpPr>
          <p:spPr bwMode="auto">
            <a:xfrm flipH="1">
              <a:off x="1633" y="2014"/>
              <a:ext cx="563" cy="380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94" name="Rectangle 13"/>
            <p:cNvSpPr>
              <a:spLocks noChangeArrowheads="1"/>
            </p:cNvSpPr>
            <p:nvPr/>
          </p:nvSpPr>
          <p:spPr bwMode="auto">
            <a:xfrm>
              <a:off x="613" y="759"/>
              <a:ext cx="4533" cy="543"/>
            </a:xfrm>
            <a:prstGeom prst="rect">
              <a:avLst/>
            </a:prstGeom>
            <a:solidFill>
              <a:srgbClr val="FEF2E8"/>
            </a:solidFill>
            <a:ln w="38100">
              <a:solidFill>
                <a:srgbClr val="CC3300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FF9933"/>
              </a:outerShdw>
            </a:effectLst>
          </p:spPr>
          <p:txBody>
            <a:bodyPr/>
            <a:lstStyle/>
            <a:p>
              <a:pPr algn="ctr"/>
              <a:endParaRPr lang="ru-RU"/>
            </a:p>
          </p:txBody>
        </p:sp>
        <p:grpSp>
          <p:nvGrpSpPr>
            <p:cNvPr id="95" name="Group 71"/>
            <p:cNvGrpSpPr>
              <a:grpSpLocks/>
            </p:cNvGrpSpPr>
            <p:nvPr/>
          </p:nvGrpSpPr>
          <p:grpSpPr bwMode="auto">
            <a:xfrm>
              <a:off x="4607" y="750"/>
              <a:ext cx="386" cy="589"/>
              <a:chOff x="3977" y="650"/>
              <a:chExt cx="469" cy="761"/>
            </a:xfrm>
          </p:grpSpPr>
          <p:sp>
            <p:nvSpPr>
              <p:cNvPr id="153" name="Rectangle 14"/>
              <p:cNvSpPr>
                <a:spLocks noChangeArrowheads="1"/>
              </p:cNvSpPr>
              <p:nvPr/>
            </p:nvSpPr>
            <p:spPr bwMode="auto">
              <a:xfrm>
                <a:off x="3977" y="650"/>
                <a:ext cx="67" cy="761"/>
              </a:xfrm>
              <a:prstGeom prst="rect">
                <a:avLst/>
              </a:prstGeom>
              <a:solidFill>
                <a:srgbClr val="FEF2E8"/>
              </a:solidFill>
              <a:ln w="12700">
                <a:solidFill>
                  <a:srgbClr val="FEF2E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54" name="Rectangle 15"/>
              <p:cNvSpPr>
                <a:spLocks noChangeArrowheads="1"/>
              </p:cNvSpPr>
              <p:nvPr/>
            </p:nvSpPr>
            <p:spPr bwMode="auto">
              <a:xfrm>
                <a:off x="4178" y="650"/>
                <a:ext cx="67" cy="761"/>
              </a:xfrm>
              <a:prstGeom prst="rect">
                <a:avLst/>
              </a:prstGeom>
              <a:solidFill>
                <a:srgbClr val="FEF2E8"/>
              </a:solidFill>
              <a:ln w="19050">
                <a:solidFill>
                  <a:srgbClr val="FEF2E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55" name="Rectangle 16"/>
              <p:cNvSpPr>
                <a:spLocks noChangeArrowheads="1"/>
              </p:cNvSpPr>
              <p:nvPr/>
            </p:nvSpPr>
            <p:spPr bwMode="auto">
              <a:xfrm>
                <a:off x="4379" y="650"/>
                <a:ext cx="67" cy="761"/>
              </a:xfrm>
              <a:prstGeom prst="rect">
                <a:avLst/>
              </a:prstGeom>
              <a:solidFill>
                <a:srgbClr val="FEF2E8"/>
              </a:solidFill>
              <a:ln w="12700">
                <a:solidFill>
                  <a:srgbClr val="FEF2E8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45791" dir="3378596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6" name="Group 81"/>
            <p:cNvGrpSpPr>
              <a:grpSpLocks/>
            </p:cNvGrpSpPr>
            <p:nvPr/>
          </p:nvGrpSpPr>
          <p:grpSpPr bwMode="auto">
            <a:xfrm>
              <a:off x="612" y="1431"/>
              <a:ext cx="4533" cy="621"/>
              <a:chOff x="612" y="1431"/>
              <a:chExt cx="4533" cy="621"/>
            </a:xfrm>
          </p:grpSpPr>
          <p:sp>
            <p:nvSpPr>
              <p:cNvPr id="137" name="Rectangle 18"/>
              <p:cNvSpPr>
                <a:spLocks noChangeArrowheads="1"/>
              </p:cNvSpPr>
              <p:nvPr/>
            </p:nvSpPr>
            <p:spPr bwMode="auto">
              <a:xfrm>
                <a:off x="612" y="1447"/>
                <a:ext cx="4533" cy="564"/>
              </a:xfrm>
              <a:prstGeom prst="rect">
                <a:avLst/>
              </a:prstGeom>
              <a:solidFill>
                <a:srgbClr val="FEF2E8"/>
              </a:soli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FF9933"/>
                </a:outerShdw>
              </a:effec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38" name="Line 27"/>
              <p:cNvSpPr>
                <a:spLocks noChangeShapeType="1"/>
              </p:cNvSpPr>
              <p:nvPr/>
            </p:nvSpPr>
            <p:spPr bwMode="auto">
              <a:xfrm>
                <a:off x="4083" y="1447"/>
                <a:ext cx="0" cy="57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39" name="Line 28"/>
              <p:cNvSpPr>
                <a:spLocks noChangeShapeType="1"/>
              </p:cNvSpPr>
              <p:nvPr/>
            </p:nvSpPr>
            <p:spPr bwMode="auto">
              <a:xfrm>
                <a:off x="2996" y="1447"/>
                <a:ext cx="0" cy="55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40" name="Line 29"/>
              <p:cNvSpPr>
                <a:spLocks noChangeShapeType="1"/>
              </p:cNvSpPr>
              <p:nvPr/>
            </p:nvSpPr>
            <p:spPr bwMode="auto">
              <a:xfrm>
                <a:off x="2202" y="1455"/>
                <a:ext cx="0" cy="557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grpSp>
            <p:nvGrpSpPr>
              <p:cNvPr id="141" name="Group 47"/>
              <p:cNvGrpSpPr>
                <a:grpSpLocks/>
              </p:cNvGrpSpPr>
              <p:nvPr/>
            </p:nvGrpSpPr>
            <p:grpSpPr bwMode="auto">
              <a:xfrm>
                <a:off x="3876" y="1432"/>
                <a:ext cx="170" cy="620"/>
                <a:chOff x="9517" y="10225"/>
                <a:chExt cx="285" cy="741"/>
              </a:xfrm>
            </p:grpSpPr>
            <p:sp>
              <p:nvSpPr>
                <p:cNvPr id="150" name="Rectangle 48"/>
                <p:cNvSpPr>
                  <a:spLocks noChangeArrowheads="1"/>
                </p:cNvSpPr>
                <p:nvPr/>
              </p:nvSpPr>
              <p:spPr bwMode="auto">
                <a:xfrm>
                  <a:off x="9745" y="10225"/>
                  <a:ext cx="57" cy="741"/>
                </a:xfrm>
                <a:prstGeom prst="rect">
                  <a:avLst/>
                </a:prstGeom>
                <a:solidFill>
                  <a:srgbClr val="FEF2E8"/>
                </a:solidFill>
                <a:ln w="12700">
                  <a:solidFill>
                    <a:srgbClr val="FEF2E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" name="Rectangle 49"/>
                <p:cNvSpPr>
                  <a:spLocks noChangeArrowheads="1"/>
                </p:cNvSpPr>
                <p:nvPr/>
              </p:nvSpPr>
              <p:spPr bwMode="auto">
                <a:xfrm>
                  <a:off x="9517" y="10225"/>
                  <a:ext cx="57" cy="741"/>
                </a:xfrm>
                <a:prstGeom prst="rect">
                  <a:avLst/>
                </a:prstGeom>
                <a:solidFill>
                  <a:srgbClr val="FEF2E8"/>
                </a:solidFill>
                <a:ln w="12700">
                  <a:solidFill>
                    <a:srgbClr val="FEF2E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" name="Rectangle 50"/>
                <p:cNvSpPr>
                  <a:spLocks noChangeArrowheads="1"/>
                </p:cNvSpPr>
                <p:nvPr/>
              </p:nvSpPr>
              <p:spPr bwMode="auto">
                <a:xfrm>
                  <a:off x="9631" y="10225"/>
                  <a:ext cx="57" cy="741"/>
                </a:xfrm>
                <a:prstGeom prst="rect">
                  <a:avLst/>
                </a:prstGeom>
                <a:solidFill>
                  <a:srgbClr val="FEF2E8"/>
                </a:solidFill>
                <a:ln w="12700">
                  <a:solidFill>
                    <a:srgbClr val="FEF2E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2" name="Text Box 64"/>
              <p:cNvSpPr txBox="1">
                <a:spLocks noChangeArrowheads="1"/>
              </p:cNvSpPr>
              <p:nvPr/>
            </p:nvSpPr>
            <p:spPr bwMode="auto">
              <a:xfrm>
                <a:off x="2232" y="1531"/>
                <a:ext cx="732" cy="41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FF99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zh-CN" sz="2400">
                    <a:solidFill>
                      <a:srgbClr val="800080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Блок «ЭЦП»</a:t>
                </a:r>
                <a:endParaRPr lang="ru-RU" altLang="ru-RU" sz="2400">
                  <a:solidFill>
                    <a:srgbClr val="800080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Text Box 72"/>
              <p:cNvSpPr txBox="1">
                <a:spLocks noChangeArrowheads="1"/>
              </p:cNvSpPr>
              <p:nvPr/>
            </p:nvSpPr>
            <p:spPr bwMode="auto">
              <a:xfrm>
                <a:off x="648" y="1544"/>
                <a:ext cx="1506" cy="384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7961" dir="2700000" algn="ctr" rotWithShape="0">
                  <a:srgbClr val="FF99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zh-CN" sz="2400" dirty="0">
                    <a:solidFill>
                      <a:srgbClr val="6666FF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Блок</a:t>
                </a:r>
                <a:r>
                  <a:rPr lang="ru-RU" altLang="zh-CN" sz="2000" dirty="0">
                    <a:solidFill>
                      <a:srgbClr val="6666FF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«Определитель»</a:t>
                </a:r>
                <a:endParaRPr lang="ru-RU" altLang="ru-RU" sz="2000" dirty="0">
                  <a:solidFill>
                    <a:srgbClr val="6666FF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44" name="Group 75"/>
              <p:cNvGrpSpPr>
                <a:grpSpLocks/>
              </p:cNvGrpSpPr>
              <p:nvPr/>
            </p:nvGrpSpPr>
            <p:grpSpPr bwMode="auto">
              <a:xfrm>
                <a:off x="4923" y="1431"/>
                <a:ext cx="170" cy="620"/>
                <a:chOff x="9517" y="10225"/>
                <a:chExt cx="285" cy="741"/>
              </a:xfrm>
            </p:grpSpPr>
            <p:sp>
              <p:nvSpPr>
                <p:cNvPr id="147" name="Rectangle 76"/>
                <p:cNvSpPr>
                  <a:spLocks noChangeArrowheads="1"/>
                </p:cNvSpPr>
                <p:nvPr/>
              </p:nvSpPr>
              <p:spPr bwMode="auto">
                <a:xfrm>
                  <a:off x="9745" y="10225"/>
                  <a:ext cx="57" cy="741"/>
                </a:xfrm>
                <a:prstGeom prst="rect">
                  <a:avLst/>
                </a:prstGeom>
                <a:solidFill>
                  <a:srgbClr val="FEF2E8"/>
                </a:solidFill>
                <a:ln w="12700">
                  <a:solidFill>
                    <a:srgbClr val="FEF2E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" name="Rectangle 77"/>
                <p:cNvSpPr>
                  <a:spLocks noChangeArrowheads="1"/>
                </p:cNvSpPr>
                <p:nvPr/>
              </p:nvSpPr>
              <p:spPr bwMode="auto">
                <a:xfrm>
                  <a:off x="9517" y="10225"/>
                  <a:ext cx="57" cy="741"/>
                </a:xfrm>
                <a:prstGeom prst="rect">
                  <a:avLst/>
                </a:prstGeom>
                <a:solidFill>
                  <a:srgbClr val="FEF2E8"/>
                </a:solidFill>
                <a:ln w="12700">
                  <a:solidFill>
                    <a:srgbClr val="FEF2E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9" name="Rectangle 78"/>
                <p:cNvSpPr>
                  <a:spLocks noChangeArrowheads="1"/>
                </p:cNvSpPr>
                <p:nvPr/>
              </p:nvSpPr>
              <p:spPr bwMode="auto">
                <a:xfrm>
                  <a:off x="9631" y="10225"/>
                  <a:ext cx="57" cy="741"/>
                </a:xfrm>
                <a:prstGeom prst="rect">
                  <a:avLst/>
                </a:prstGeom>
                <a:solidFill>
                  <a:srgbClr val="FEF2E8"/>
                </a:solidFill>
                <a:ln w="12700">
                  <a:solidFill>
                    <a:srgbClr val="FEF2E8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45" name="Text Box 79"/>
              <p:cNvSpPr txBox="1">
                <a:spLocks noChangeArrowheads="1"/>
              </p:cNvSpPr>
              <p:nvPr/>
            </p:nvSpPr>
            <p:spPr bwMode="auto">
              <a:xfrm>
                <a:off x="4158" y="1543"/>
                <a:ext cx="937" cy="41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ctr" rotWithShape="0">
                  <a:srgbClr val="FF99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zh-CN" sz="1600" dirty="0">
                    <a:solidFill>
                      <a:schemeClr val="hlink"/>
                    </a:solidFill>
                    <a:latin typeface="Arial Narrow" panose="020B0606020202030204" pitchFamily="34" charset="0"/>
                    <a:cs typeface="Tahoma" panose="020B0604030504040204" pitchFamily="34" charset="0"/>
                  </a:rPr>
                  <a:t>Информационный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zh-CN" sz="1600" dirty="0">
                    <a:solidFill>
                      <a:schemeClr val="hlink"/>
                    </a:solidFill>
                    <a:latin typeface="Arial Narrow" panose="020B0606020202030204" pitchFamily="34" charset="0"/>
                    <a:cs typeface="Tahoma" panose="020B0604030504040204" pitchFamily="34" charset="0"/>
                  </a:rPr>
                  <a:t>торговый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zh-CN" sz="1600" dirty="0">
                    <a:solidFill>
                      <a:schemeClr val="hlink"/>
                    </a:solidFill>
                    <a:latin typeface="Arial Narrow" panose="020B0606020202030204" pitchFamily="34" charset="0"/>
                    <a:cs typeface="Tahoma" panose="020B0604030504040204" pitchFamily="34" charset="0"/>
                  </a:rPr>
                  <a:t> блок</a:t>
                </a:r>
                <a:endParaRPr lang="ru-RU" altLang="ru-RU" sz="1600" dirty="0">
                  <a:solidFill>
                    <a:schemeClr val="hlink"/>
                  </a:solidFill>
                  <a:latin typeface="Arial Narrow" panose="020B060602020203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Text Box 80"/>
              <p:cNvSpPr txBox="1">
                <a:spLocks noChangeArrowheads="1"/>
              </p:cNvSpPr>
              <p:nvPr/>
            </p:nvSpPr>
            <p:spPr bwMode="auto">
              <a:xfrm>
                <a:off x="3073" y="1540"/>
                <a:ext cx="937" cy="419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ctr" rotWithShape="0">
                  <a:srgbClr val="FF9933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ru-RU" altLang="zh-CN" sz="1600" dirty="0">
                    <a:solidFill>
                      <a:schemeClr val="hlink"/>
                    </a:solidFill>
                    <a:latin typeface="Arial Narrow" panose="020B0606020202030204" pitchFamily="34" charset="0"/>
                    <a:cs typeface="Tahoma" panose="020B0604030504040204" pitchFamily="34" charset="0"/>
                  </a:rPr>
                  <a:t>Информационный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zh-CN" sz="1600" dirty="0">
                    <a:solidFill>
                      <a:schemeClr val="hlink"/>
                    </a:solidFill>
                    <a:latin typeface="Arial Narrow" panose="020B0606020202030204" pitchFamily="34" charset="0"/>
                    <a:cs typeface="Tahoma" panose="020B0604030504040204" pitchFamily="34" charset="0"/>
                  </a:rPr>
                  <a:t>торговый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ru-RU" altLang="zh-CN" sz="1600" dirty="0">
                    <a:solidFill>
                      <a:schemeClr val="hlink"/>
                    </a:solidFill>
                    <a:latin typeface="Arial Narrow" panose="020B0606020202030204" pitchFamily="34" charset="0"/>
                    <a:cs typeface="Tahoma" panose="020B0604030504040204" pitchFamily="34" charset="0"/>
                  </a:rPr>
                  <a:t> блок</a:t>
                </a:r>
                <a:endParaRPr lang="ru-RU" altLang="ru-RU" sz="1600" dirty="0">
                  <a:solidFill>
                    <a:schemeClr val="hlink"/>
                  </a:solidFill>
                  <a:latin typeface="Arial Narrow" panose="020B060602020203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98" name="Group 97"/>
            <p:cNvGrpSpPr>
              <a:grpSpLocks/>
            </p:cNvGrpSpPr>
            <p:nvPr/>
          </p:nvGrpSpPr>
          <p:grpSpPr bwMode="auto">
            <a:xfrm>
              <a:off x="153" y="2402"/>
              <a:ext cx="1423" cy="399"/>
              <a:chOff x="153" y="2402"/>
              <a:chExt cx="1423" cy="399"/>
            </a:xfrm>
          </p:grpSpPr>
          <p:grpSp>
            <p:nvGrpSpPr>
              <p:cNvPr id="132" name="Group 59"/>
              <p:cNvGrpSpPr>
                <a:grpSpLocks/>
              </p:cNvGrpSpPr>
              <p:nvPr/>
            </p:nvGrpSpPr>
            <p:grpSpPr bwMode="auto">
              <a:xfrm>
                <a:off x="153" y="2402"/>
                <a:ext cx="1423" cy="399"/>
                <a:chOff x="4413" y="10400"/>
                <a:chExt cx="2260" cy="565"/>
              </a:xfrm>
            </p:grpSpPr>
            <p:sp>
              <p:nvSpPr>
                <p:cNvPr id="135" name="Rectangle 60"/>
                <p:cNvSpPr>
                  <a:spLocks noChangeArrowheads="1"/>
                </p:cNvSpPr>
                <p:nvPr/>
              </p:nvSpPr>
              <p:spPr bwMode="auto">
                <a:xfrm>
                  <a:off x="4413" y="10400"/>
                  <a:ext cx="2260" cy="565"/>
                </a:xfrm>
                <a:prstGeom prst="rect">
                  <a:avLst/>
                </a:prstGeom>
                <a:gradFill rotWithShape="1">
                  <a:gsLst>
                    <a:gs pos="0">
                      <a:srgbClr val="CCFFFF">
                        <a:gamma/>
                        <a:tint val="0"/>
                        <a:invGamma/>
                      </a:srgbClr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FF9933"/>
                  </a:outerShdw>
                </a:effec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" name="Line 61"/>
                <p:cNvSpPr>
                  <a:spLocks noChangeShapeType="1"/>
                </p:cNvSpPr>
                <p:nvPr/>
              </p:nvSpPr>
              <p:spPr bwMode="auto">
                <a:xfrm>
                  <a:off x="5543" y="10400"/>
                  <a:ext cx="1" cy="565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4727" dir="4557825" algn="ctr" rotWithShape="0">
                          <a:srgbClr val="FF9933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3" name="Text Box 67"/>
              <p:cNvSpPr txBox="1">
                <a:spLocks noChangeArrowheads="1"/>
              </p:cNvSpPr>
              <p:nvPr/>
            </p:nvSpPr>
            <p:spPr bwMode="auto">
              <a:xfrm>
                <a:off x="168" y="2436"/>
                <a:ext cx="684" cy="34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ctr" rotWithShape="0">
                  <a:schemeClr val="accent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Идентификатор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ru-RU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торговой операции</a:t>
                </a:r>
              </a:p>
            </p:txBody>
          </p:sp>
          <p:sp>
            <p:nvSpPr>
              <p:cNvPr id="134" name="Text Box 84"/>
              <p:cNvSpPr txBox="1">
                <a:spLocks noChangeArrowheads="1"/>
              </p:cNvSpPr>
              <p:nvPr/>
            </p:nvSpPr>
            <p:spPr bwMode="auto">
              <a:xfrm>
                <a:off x="875" y="2438"/>
                <a:ext cx="684" cy="34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ctr" rotWithShape="0">
                  <a:schemeClr val="accent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Идентификатор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en-US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IOTP-</a:t>
                </a:r>
                <a:r>
                  <a:rPr lang="ru-RU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сообщения</a:t>
                </a:r>
              </a:p>
            </p:txBody>
          </p:sp>
        </p:grpSp>
        <p:sp>
          <p:nvSpPr>
            <p:cNvPr id="99" name="Line 33"/>
            <p:cNvSpPr>
              <a:spLocks noChangeShapeType="1"/>
            </p:cNvSpPr>
            <p:nvPr/>
          </p:nvSpPr>
          <p:spPr bwMode="auto">
            <a:xfrm flipH="1">
              <a:off x="1579" y="2013"/>
              <a:ext cx="616" cy="378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0" name="Line 32"/>
            <p:cNvSpPr>
              <a:spLocks noChangeShapeType="1"/>
            </p:cNvSpPr>
            <p:nvPr/>
          </p:nvSpPr>
          <p:spPr bwMode="auto">
            <a:xfrm flipH="1">
              <a:off x="147" y="2012"/>
              <a:ext cx="459" cy="384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grpSp>
          <p:nvGrpSpPr>
            <p:cNvPr id="101" name="Group 96"/>
            <p:cNvGrpSpPr>
              <a:grpSpLocks/>
            </p:cNvGrpSpPr>
            <p:nvPr/>
          </p:nvGrpSpPr>
          <p:grpSpPr bwMode="auto">
            <a:xfrm>
              <a:off x="1637" y="2401"/>
              <a:ext cx="1423" cy="399"/>
              <a:chOff x="290" y="2905"/>
              <a:chExt cx="1423" cy="399"/>
            </a:xfrm>
          </p:grpSpPr>
          <p:grpSp>
            <p:nvGrpSpPr>
              <p:cNvPr id="127" name="Group 91"/>
              <p:cNvGrpSpPr>
                <a:grpSpLocks/>
              </p:cNvGrpSpPr>
              <p:nvPr/>
            </p:nvGrpSpPr>
            <p:grpSpPr bwMode="auto">
              <a:xfrm>
                <a:off x="290" y="2905"/>
                <a:ext cx="1423" cy="399"/>
                <a:chOff x="4413" y="10400"/>
                <a:chExt cx="2260" cy="565"/>
              </a:xfrm>
            </p:grpSpPr>
            <p:sp>
              <p:nvSpPr>
                <p:cNvPr id="130" name="Rectangle 92"/>
                <p:cNvSpPr>
                  <a:spLocks noChangeArrowheads="1"/>
                </p:cNvSpPr>
                <p:nvPr/>
              </p:nvSpPr>
              <p:spPr bwMode="auto">
                <a:xfrm>
                  <a:off x="4413" y="10400"/>
                  <a:ext cx="2260" cy="565"/>
                </a:xfrm>
                <a:prstGeom prst="rect">
                  <a:avLst/>
                </a:prstGeom>
                <a:gradFill rotWithShape="1">
                  <a:gsLst>
                    <a:gs pos="0">
                      <a:srgbClr val="CCECFF">
                        <a:gamma/>
                        <a:tint val="0"/>
                        <a:invGamma/>
                      </a:srgbClr>
                    </a:gs>
                    <a:gs pos="100000">
                      <a:srgbClr val="CCECFF"/>
                    </a:gs>
                  </a:gsLst>
                  <a:path path="shape">
                    <a:fillToRect l="50000" t="50000" r="50000" b="50000"/>
                  </a:path>
                </a:gradFill>
                <a:ln w="38100">
                  <a:solidFill>
                    <a:srgbClr val="CC3300"/>
                  </a:solidFill>
                  <a:miter lim="800000"/>
                  <a:headEnd/>
                  <a:tailEnd/>
                </a:ln>
                <a:effectLst>
                  <a:outerShdw dist="53882" dir="2700000" algn="ctr" rotWithShape="0">
                    <a:srgbClr val="FF9933"/>
                  </a:outerShdw>
                </a:effec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" name="Line 93"/>
                <p:cNvSpPr>
                  <a:spLocks noChangeShapeType="1"/>
                </p:cNvSpPr>
                <p:nvPr/>
              </p:nvSpPr>
              <p:spPr bwMode="auto">
                <a:xfrm>
                  <a:off x="5543" y="10400"/>
                  <a:ext cx="1" cy="565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4727" dir="4557825" algn="ctr" rotWithShape="0">
                          <a:srgbClr val="FF9933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28" name="Text Box 94"/>
              <p:cNvSpPr txBox="1">
                <a:spLocks noChangeArrowheads="1"/>
              </p:cNvSpPr>
              <p:nvPr/>
            </p:nvSpPr>
            <p:spPr bwMode="auto">
              <a:xfrm>
                <a:off x="308" y="2989"/>
                <a:ext cx="672" cy="247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ctr" rotWithShape="0">
                  <a:schemeClr val="accent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ru-RU" altLang="ru-RU" sz="15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Компонент(ы)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ru-RU" altLang="ru-RU" sz="15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«ЭЦП»</a:t>
                </a:r>
              </a:p>
            </p:txBody>
          </p:sp>
          <p:sp>
            <p:nvSpPr>
              <p:cNvPr id="129" name="Text Box 95"/>
              <p:cNvSpPr txBox="1">
                <a:spLocks noChangeArrowheads="1"/>
              </p:cNvSpPr>
              <p:nvPr/>
            </p:nvSpPr>
            <p:spPr bwMode="auto">
              <a:xfrm>
                <a:off x="1012" y="2941"/>
                <a:ext cx="684" cy="346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12700" dir="2700000" algn="ctr" rotWithShape="0">
                  <a:schemeClr val="accent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 anchorCtr="1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ru-RU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Компонент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ru-RU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«Электронный</a:t>
                </a:r>
              </a:p>
              <a:p>
                <a:pPr algn="ctr">
                  <a:lnSpc>
                    <a:spcPts val="1400"/>
                  </a:lnSpc>
                </a:pPr>
                <a:r>
                  <a:rPr lang="ru-RU" altLang="ru-RU" sz="14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сертификат»</a:t>
                </a:r>
              </a:p>
            </p:txBody>
          </p:sp>
        </p:grpSp>
        <p:grpSp>
          <p:nvGrpSpPr>
            <p:cNvPr id="102" name="Group 115"/>
            <p:cNvGrpSpPr>
              <a:grpSpLocks/>
            </p:cNvGrpSpPr>
            <p:nvPr/>
          </p:nvGrpSpPr>
          <p:grpSpPr bwMode="auto">
            <a:xfrm>
              <a:off x="3125" y="2389"/>
              <a:ext cx="1195" cy="452"/>
              <a:chOff x="3135" y="2392"/>
              <a:chExt cx="1195" cy="452"/>
            </a:xfrm>
          </p:grpSpPr>
          <p:sp>
            <p:nvSpPr>
              <p:cNvPr id="120" name="Rectangle 112"/>
              <p:cNvSpPr>
                <a:spLocks noChangeArrowheads="1"/>
              </p:cNvSpPr>
              <p:nvPr/>
            </p:nvSpPr>
            <p:spPr bwMode="auto">
              <a:xfrm>
                <a:off x="3135" y="2405"/>
                <a:ext cx="1195" cy="399"/>
              </a:xfrm>
              <a:prstGeom prst="rect">
                <a:avLst/>
              </a:prstGeom>
              <a:gradFill rotWithShape="1">
                <a:gsLst>
                  <a:gs pos="0">
                    <a:srgbClr val="FFE7FF">
                      <a:gamma/>
                      <a:tint val="0"/>
                      <a:invGamma/>
                    </a:srgbClr>
                  </a:gs>
                  <a:gs pos="100000">
                    <a:srgbClr val="FFE7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FF9933"/>
                </a:outerShdw>
              </a:effec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21" name="Line 113"/>
              <p:cNvSpPr>
                <a:spLocks noChangeShapeType="1"/>
              </p:cNvSpPr>
              <p:nvPr/>
            </p:nvSpPr>
            <p:spPr bwMode="auto">
              <a:xfrm>
                <a:off x="3550" y="2399"/>
                <a:ext cx="0" cy="399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4727" dir="4557825" algn="ctr" rotWithShape="0">
                        <a:srgbClr val="FF9933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22" name="Line 114"/>
              <p:cNvSpPr>
                <a:spLocks noChangeShapeType="1"/>
              </p:cNvSpPr>
              <p:nvPr/>
            </p:nvSpPr>
            <p:spPr bwMode="auto">
              <a:xfrm>
                <a:off x="3942" y="2404"/>
                <a:ext cx="0" cy="399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4727" dir="4557825" algn="ctr" rotWithShape="0">
                        <a:srgbClr val="FF9933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grpSp>
            <p:nvGrpSpPr>
              <p:cNvPr id="123" name="Group 55"/>
              <p:cNvGrpSpPr>
                <a:grpSpLocks/>
              </p:cNvGrpSpPr>
              <p:nvPr/>
            </p:nvGrpSpPr>
            <p:grpSpPr bwMode="auto">
              <a:xfrm>
                <a:off x="3661" y="2392"/>
                <a:ext cx="170" cy="452"/>
                <a:chOff x="9517" y="10225"/>
                <a:chExt cx="285" cy="741"/>
              </a:xfrm>
            </p:grpSpPr>
            <p:sp>
              <p:nvSpPr>
                <p:cNvPr id="124" name="Rectangle 56"/>
                <p:cNvSpPr>
                  <a:spLocks noChangeArrowheads="1"/>
                </p:cNvSpPr>
                <p:nvPr/>
              </p:nvSpPr>
              <p:spPr bwMode="auto">
                <a:xfrm>
                  <a:off x="9745" y="10225"/>
                  <a:ext cx="57" cy="7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E7FF"/>
                    </a:gs>
                    <a:gs pos="50000">
                      <a:srgbClr val="FFE7FF">
                        <a:gamma/>
                        <a:tint val="0"/>
                        <a:invGamma/>
                      </a:srgbClr>
                    </a:gs>
                    <a:gs pos="100000">
                      <a:srgbClr val="FFE7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5" name="Rectangle 57"/>
                <p:cNvSpPr>
                  <a:spLocks noChangeArrowheads="1"/>
                </p:cNvSpPr>
                <p:nvPr/>
              </p:nvSpPr>
              <p:spPr bwMode="auto">
                <a:xfrm>
                  <a:off x="9517" y="10225"/>
                  <a:ext cx="57" cy="7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E7FF"/>
                    </a:gs>
                    <a:gs pos="50000">
                      <a:srgbClr val="FFE7FF">
                        <a:gamma/>
                        <a:tint val="0"/>
                        <a:invGamma/>
                      </a:srgbClr>
                    </a:gs>
                    <a:gs pos="100000">
                      <a:srgbClr val="FFE7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" name="Rectangle 58"/>
                <p:cNvSpPr>
                  <a:spLocks noChangeArrowheads="1"/>
                </p:cNvSpPr>
                <p:nvPr/>
              </p:nvSpPr>
              <p:spPr bwMode="auto">
                <a:xfrm>
                  <a:off x="9631" y="10225"/>
                  <a:ext cx="57" cy="7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E7FF"/>
                    </a:gs>
                    <a:gs pos="50000">
                      <a:srgbClr val="FFE7FF">
                        <a:gamma/>
                        <a:tint val="0"/>
                        <a:invGamma/>
                      </a:srgbClr>
                    </a:gs>
                    <a:gs pos="100000">
                      <a:srgbClr val="FFE7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103" name="Group 116"/>
            <p:cNvGrpSpPr>
              <a:grpSpLocks/>
            </p:cNvGrpSpPr>
            <p:nvPr/>
          </p:nvGrpSpPr>
          <p:grpSpPr bwMode="auto">
            <a:xfrm>
              <a:off x="4387" y="2386"/>
              <a:ext cx="1195" cy="452"/>
              <a:chOff x="3135" y="2392"/>
              <a:chExt cx="1195" cy="452"/>
            </a:xfrm>
          </p:grpSpPr>
          <p:sp>
            <p:nvSpPr>
              <p:cNvPr id="113" name="Rectangle 117"/>
              <p:cNvSpPr>
                <a:spLocks noChangeArrowheads="1"/>
              </p:cNvSpPr>
              <p:nvPr/>
            </p:nvSpPr>
            <p:spPr bwMode="auto">
              <a:xfrm>
                <a:off x="3135" y="2405"/>
                <a:ext cx="1195" cy="399"/>
              </a:xfrm>
              <a:prstGeom prst="rect">
                <a:avLst/>
              </a:prstGeom>
              <a:gradFill rotWithShape="1">
                <a:gsLst>
                  <a:gs pos="0">
                    <a:srgbClr val="FFE7FF">
                      <a:gamma/>
                      <a:tint val="0"/>
                      <a:invGamma/>
                    </a:srgbClr>
                  </a:gs>
                  <a:gs pos="100000">
                    <a:srgbClr val="FFE7FF"/>
                  </a:gs>
                </a:gsLst>
                <a:path path="shape">
                  <a:fillToRect l="50000" t="50000" r="50000" b="50000"/>
                </a:path>
              </a:gradFill>
              <a:ln w="38100">
                <a:solidFill>
                  <a:srgbClr val="CC3300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FF9933"/>
                </a:outerShdw>
              </a:effec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14" name="Line 118"/>
              <p:cNvSpPr>
                <a:spLocks noChangeShapeType="1"/>
              </p:cNvSpPr>
              <p:nvPr/>
            </p:nvSpPr>
            <p:spPr bwMode="auto">
              <a:xfrm>
                <a:off x="3550" y="2399"/>
                <a:ext cx="0" cy="399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4727" dir="4557825" algn="ctr" rotWithShape="0">
                        <a:srgbClr val="FF9933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sp>
            <p:nvSpPr>
              <p:cNvPr id="115" name="Line 119"/>
              <p:cNvSpPr>
                <a:spLocks noChangeShapeType="1"/>
              </p:cNvSpPr>
              <p:nvPr/>
            </p:nvSpPr>
            <p:spPr bwMode="auto">
              <a:xfrm>
                <a:off x="3942" y="2404"/>
                <a:ext cx="0" cy="399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4727" dir="4557825" algn="ctr" rotWithShape="0">
                        <a:srgbClr val="FF9933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ru-RU"/>
              </a:p>
            </p:txBody>
          </p:sp>
          <p:grpSp>
            <p:nvGrpSpPr>
              <p:cNvPr id="116" name="Group 120"/>
              <p:cNvGrpSpPr>
                <a:grpSpLocks/>
              </p:cNvGrpSpPr>
              <p:nvPr/>
            </p:nvGrpSpPr>
            <p:grpSpPr bwMode="auto">
              <a:xfrm>
                <a:off x="3661" y="2392"/>
                <a:ext cx="170" cy="452"/>
                <a:chOff x="9517" y="10225"/>
                <a:chExt cx="285" cy="741"/>
              </a:xfrm>
            </p:grpSpPr>
            <p:sp>
              <p:nvSpPr>
                <p:cNvPr id="117" name="Rectangle 121"/>
                <p:cNvSpPr>
                  <a:spLocks noChangeArrowheads="1"/>
                </p:cNvSpPr>
                <p:nvPr/>
              </p:nvSpPr>
              <p:spPr bwMode="auto">
                <a:xfrm>
                  <a:off x="9745" y="10225"/>
                  <a:ext cx="57" cy="7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E7FF"/>
                    </a:gs>
                    <a:gs pos="50000">
                      <a:srgbClr val="FFE7FF">
                        <a:gamma/>
                        <a:tint val="0"/>
                        <a:invGamma/>
                      </a:srgbClr>
                    </a:gs>
                    <a:gs pos="100000">
                      <a:srgbClr val="FFE7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8" name="Rectangle 122"/>
                <p:cNvSpPr>
                  <a:spLocks noChangeArrowheads="1"/>
                </p:cNvSpPr>
                <p:nvPr/>
              </p:nvSpPr>
              <p:spPr bwMode="auto">
                <a:xfrm>
                  <a:off x="9517" y="10225"/>
                  <a:ext cx="57" cy="7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E7FF"/>
                    </a:gs>
                    <a:gs pos="50000">
                      <a:srgbClr val="FFE7FF">
                        <a:gamma/>
                        <a:tint val="0"/>
                        <a:invGamma/>
                      </a:srgbClr>
                    </a:gs>
                    <a:gs pos="100000">
                      <a:srgbClr val="FFE7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" name="Rectangle 123"/>
                <p:cNvSpPr>
                  <a:spLocks noChangeArrowheads="1"/>
                </p:cNvSpPr>
                <p:nvPr/>
              </p:nvSpPr>
              <p:spPr bwMode="auto">
                <a:xfrm>
                  <a:off x="9631" y="10225"/>
                  <a:ext cx="57" cy="741"/>
                </a:xfrm>
                <a:prstGeom prst="rect">
                  <a:avLst/>
                </a:prstGeom>
                <a:gradFill rotWithShape="1">
                  <a:gsLst>
                    <a:gs pos="0">
                      <a:srgbClr val="FFE7FF"/>
                    </a:gs>
                    <a:gs pos="50000">
                      <a:srgbClr val="FFE7FF">
                        <a:gamma/>
                        <a:tint val="0"/>
                        <a:invGamma/>
                      </a:srgbClr>
                    </a:gs>
                    <a:gs pos="100000">
                      <a:srgbClr val="FFE7FF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104" name="Line 39"/>
            <p:cNvSpPr>
              <a:spLocks noChangeShapeType="1"/>
            </p:cNvSpPr>
            <p:nvPr/>
          </p:nvSpPr>
          <p:spPr bwMode="auto">
            <a:xfrm>
              <a:off x="5144" y="2014"/>
              <a:ext cx="440" cy="377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5" name="Line 37"/>
            <p:cNvSpPr>
              <a:spLocks noChangeShapeType="1"/>
            </p:cNvSpPr>
            <p:nvPr/>
          </p:nvSpPr>
          <p:spPr bwMode="auto">
            <a:xfrm>
              <a:off x="4083" y="2009"/>
              <a:ext cx="238" cy="384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6" name="Line 38"/>
            <p:cNvSpPr>
              <a:spLocks noChangeShapeType="1"/>
            </p:cNvSpPr>
            <p:nvPr/>
          </p:nvSpPr>
          <p:spPr bwMode="auto">
            <a:xfrm>
              <a:off x="4084" y="2010"/>
              <a:ext cx="295" cy="383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7" name="Line 35"/>
            <p:cNvSpPr>
              <a:spLocks noChangeShapeType="1"/>
            </p:cNvSpPr>
            <p:nvPr/>
          </p:nvSpPr>
          <p:spPr bwMode="auto">
            <a:xfrm>
              <a:off x="2995" y="2019"/>
              <a:ext cx="68" cy="371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8" name="Line 36"/>
            <p:cNvSpPr>
              <a:spLocks noChangeShapeType="1"/>
            </p:cNvSpPr>
            <p:nvPr/>
          </p:nvSpPr>
          <p:spPr bwMode="auto">
            <a:xfrm>
              <a:off x="2993" y="2011"/>
              <a:ext cx="130" cy="383"/>
            </a:xfrm>
            <a:prstGeom prst="line">
              <a:avLst/>
            </a:prstGeom>
            <a:noFill/>
            <a:ln w="19050">
              <a:solidFill>
                <a:srgbClr val="339966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09" name="Line 83"/>
            <p:cNvSpPr>
              <a:spLocks noChangeShapeType="1"/>
            </p:cNvSpPr>
            <p:nvPr/>
          </p:nvSpPr>
          <p:spPr bwMode="auto">
            <a:xfrm flipH="1">
              <a:off x="5145" y="1304"/>
              <a:ext cx="0" cy="13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ru-RU"/>
            </a:p>
          </p:txBody>
        </p:sp>
        <p:sp>
          <p:nvSpPr>
            <p:cNvPr id="110" name="AutoShape 124"/>
            <p:cNvSpPr>
              <a:spLocks/>
            </p:cNvSpPr>
            <p:nvPr/>
          </p:nvSpPr>
          <p:spPr bwMode="auto">
            <a:xfrm rot="5400000">
              <a:off x="4259" y="1749"/>
              <a:ext cx="206" cy="2444"/>
            </a:xfrm>
            <a:prstGeom prst="rightBrace">
              <a:avLst>
                <a:gd name="adj1" fmla="val 43172"/>
                <a:gd name="adj2" fmla="val 50000"/>
              </a:avLst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>
              <a:outerShdw dist="28398" dir="1593903" algn="ctr" rotWithShape="0">
                <a:srgbClr val="FF993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111" name="Text Box 125"/>
            <p:cNvSpPr txBox="1">
              <a:spLocks noChangeArrowheads="1"/>
            </p:cNvSpPr>
            <p:nvPr/>
          </p:nvSpPr>
          <p:spPr bwMode="auto">
            <a:xfrm>
              <a:off x="3200" y="3132"/>
              <a:ext cx="2329" cy="298"/>
            </a:xfrm>
            <a:prstGeom prst="rect">
              <a:avLst/>
            </a:prstGeom>
            <a:noFill/>
            <a:ln>
              <a:noFill/>
            </a:ln>
            <a:effectLst>
              <a:outerShdw dist="12700" dir="3000000" algn="ctr" rotWithShape="0">
                <a:srgbClr val="FF9933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lnSpc>
                  <a:spcPct val="85000"/>
                </a:lnSpc>
                <a:spcBef>
                  <a:spcPct val="50000"/>
                </a:spcBef>
              </a:pPr>
              <a:r>
                <a:rPr lang="ru-RU" altLang="ru-RU" sz="1800" b="1" dirty="0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Информационные торговые компоненты</a:t>
              </a:r>
            </a:p>
          </p:txBody>
        </p:sp>
        <p:sp>
          <p:nvSpPr>
            <p:cNvPr id="112" name="Text Box 126"/>
            <p:cNvSpPr txBox="1">
              <a:spLocks noChangeArrowheads="1"/>
            </p:cNvSpPr>
            <p:nvPr/>
          </p:nvSpPr>
          <p:spPr bwMode="auto">
            <a:xfrm>
              <a:off x="1818" y="891"/>
              <a:ext cx="209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 anchorCtr="1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ru-RU" sz="2800" dirty="0">
                  <a:solidFill>
                    <a:srgbClr val="CC33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IOTP-</a:t>
              </a:r>
              <a:r>
                <a:rPr lang="ru-RU" altLang="ru-RU" sz="2800" dirty="0">
                  <a:solidFill>
                    <a:srgbClr val="CC33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сообщение</a:t>
              </a:r>
            </a:p>
          </p:txBody>
        </p:sp>
      </p:grpSp>
      <p:sp>
        <p:nvSpPr>
          <p:cNvPr id="7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7464" y="6475223"/>
            <a:ext cx="386535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r>
              <a:rPr lang="ru-RU" sz="2000" dirty="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109147" y="399111"/>
            <a:ext cx="2745305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1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Ретроспектива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5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48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9749" y="1190970"/>
            <a:ext cx="8897745" cy="469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6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 многих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используется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стандартный алгоритм вычисления ОНФ «</a:t>
            </a:r>
            <a:r>
              <a:rPr lang="en-US" sz="2400" i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»</a:t>
            </a:r>
            <a:r>
              <a:rPr lang="ru-RU" sz="2400" i="1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en-US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Secure Hash Algorithm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который даёт выходную последовательность длиной 256 бит (</a:t>
            </a:r>
            <a:r>
              <a:rPr lang="en-US" sz="2400" i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</a:t>
            </a:r>
            <a:r>
              <a:rPr lang="ru-RU" sz="2400" baseline="-25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256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).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этого следует, что возможное число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выходных значений составляет</a:t>
            </a:r>
          </a:p>
          <a:p>
            <a:pPr algn="ctr">
              <a:lnSpc>
                <a:spcPts val="3100"/>
              </a:lnSpc>
              <a:spcBef>
                <a:spcPts val="0"/>
              </a:spcBef>
            </a:pP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ru-RU" sz="2400" baseline="300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256</a:t>
            </a:r>
            <a:r>
              <a:rPr lang="ru-RU" sz="24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≈ 10</a:t>
            </a:r>
            <a:r>
              <a:rPr lang="ru-RU" sz="2400" baseline="30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77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115792089237316195423570985008687907853269984665640564039457584007913129639936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400" i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</a:t>
            </a:r>
            <a:r>
              <a:rPr lang="ru-RU" sz="2400" baseline="-25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256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-алгоритм счи­тается устойчивым к коллизиям, так как для нахождения коллизии необходимо повторить </a:t>
            </a:r>
            <a:r>
              <a:rPr lang="ru-RU" sz="2400" i="1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SHA</a:t>
            </a:r>
            <a:r>
              <a:rPr lang="ru-RU" sz="2400" baseline="-25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256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-алгоритм примерно 2</a:t>
            </a:r>
            <a:r>
              <a:rPr lang="ru-RU" sz="2400" baseline="30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128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раз.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7464" y="6475223"/>
            <a:ext cx="386535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1500" y="387176"/>
            <a:ext cx="8020065" cy="3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r">
              <a:lnSpc>
                <a:spcPts val="31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Концепции БЧ: Однонаправленные функции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2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61510" y="1102917"/>
            <a:ext cx="8820980" cy="503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300"/>
              </a:lnSpc>
              <a:spcBef>
                <a:spcPts val="0"/>
              </a:spcBef>
            </a:pP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транзакцией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понимается запись доставленных активов между взаимодействующими сторонами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Каждый блок в 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БЧ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включает несколько транзакций. Отдельная транзакция, как ми­нимум, включает следующие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информационные поля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сумма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общая сумма цифровых активов, предназначенных для доставки;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входные данные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перечень цифровых активов, которые подлежат доставке (их общая стоимость равна сумме);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выходные данные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учётные записи, определяющие получателей цифровых активов; </a:t>
            </a:r>
            <a:r>
              <a:rPr lang="ru-RU" sz="24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идентификатор/компендиум транзакции </a:t>
            </a:r>
            <a:r>
              <a:rPr lang="ru-RU" sz="24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уникальный идентификатор каждой транзакции.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7464" y="6475223"/>
            <a:ext cx="386535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7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501" y="387176"/>
            <a:ext cx="4950550" cy="36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Концепции БЧ: Транзакции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4768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129751" y="1079092"/>
            <a:ext cx="8820980" cy="273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000"/>
              </a:lnSpc>
              <a:spcBef>
                <a:spcPts val="0"/>
              </a:spcBef>
            </a:pP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 пользователя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представляет собой короткую буквенно-цифровую последовате­ль­ность (</a:t>
            </a:r>
            <a:r>
              <a:rPr lang="en-US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𝒞</a:t>
            </a:r>
            <a:r>
              <a:rPr lang="en-US" sz="2000" baseline="-25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𝒦𝑝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извлекаемую из открытого ключа (</a:t>
            </a:r>
            <a:r>
              <a:rPr lang="en-US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𝒦</a:t>
            </a:r>
            <a:r>
              <a:rPr lang="ru-RU" sz="2000" baseline="-25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𝑝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пользователя с использованием ОНФ (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ℱ</a:t>
            </a:r>
            <a:r>
              <a:rPr lang="ru-RU" sz="2000" baseline="-25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ℋ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), которая дополняется некоторыми данными для обнаружения ошибок.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Адреса короче открытых ключей, они не секретные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Процедура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формирования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адреса:</a:t>
            </a:r>
          </a:p>
          <a:p>
            <a:pPr algn="ctr">
              <a:lnSpc>
                <a:spcPts val="3300"/>
              </a:lnSpc>
              <a:spcBef>
                <a:spcPts val="0"/>
              </a:spcBef>
            </a:pP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открытый ключ (𝒦</a:t>
            </a:r>
            <a:r>
              <a:rPr lang="en-US" sz="2400" baseline="-250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𝑝</a:t>
            </a: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ОНФ (ℱ</a:t>
            </a:r>
            <a:r>
              <a:rPr lang="ru-RU" sz="2400" baseline="-250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ℋ</a:t>
            </a: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(𝒦</a:t>
            </a:r>
            <a:r>
              <a:rPr lang="ru-RU" sz="2400" baseline="-250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𝑝</a:t>
            </a: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)) </a:t>
            </a: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  <a:sym typeface="Symbol" panose="05050102010706020507" pitchFamily="18" charset="2"/>
              </a:rPr>
              <a:t></a:t>
            </a:r>
            <a:r>
              <a:rPr lang="ru-RU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адрес (</a:t>
            </a:r>
            <a:r>
              <a:rPr lang="en-US" sz="24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𝒞</a:t>
            </a:r>
            <a:r>
              <a:rPr lang="en-US" sz="2400" baseline="-25000" dirty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𝒦𝑝</a:t>
            </a:r>
            <a:r>
              <a:rPr lang="ru-RU" sz="2400" dirty="0" smtClean="0">
                <a:solidFill>
                  <a:srgbClr val="A50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ru-RU" sz="24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ru-RU" sz="2400" dirty="0">
              <a:solidFill>
                <a:srgbClr val="00009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7464" y="6475223"/>
            <a:ext cx="386535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501" y="369383"/>
            <a:ext cx="8145904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Концепции БЧ: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Адреса и извлечение адресов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3810609"/>
            <a:ext cx="8820980" cy="22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Адреса выступают в качестве открытых параметров подлинности пользователей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 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и часто адрес преобразуется в </a:t>
            </a:r>
            <a:r>
              <a:rPr lang="en-US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QR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-код</a:t>
            </a:r>
            <a:r>
              <a:rPr lang="ru-RU" sz="20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Когда СБЧ 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распределяет активы, она делает это путём присвоения им адресов. Чтобы потратить свой цифровой актив, </a:t>
            </a:r>
            <a:r>
              <a:rPr lang="ru-RU" sz="20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пользователь должен доказать, что он (и только он) владелец закрытого ключа</a:t>
            </a:r>
            <a:r>
              <a:rPr lang="ru-RU" sz="20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соответствующего адресу.</a:t>
            </a:r>
          </a:p>
        </p:txBody>
      </p:sp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31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7464" y="6475223"/>
            <a:ext cx="386535" cy="365125"/>
          </a:xfrm>
          <a:effectLst>
            <a:outerShdw dist="12700" dir="3000000" algn="ctr" rotWithShape="0">
              <a:srgbClr val="FF9933"/>
            </a:outerShdw>
          </a:effectLst>
        </p:spPr>
        <p:txBody>
          <a:bodyPr/>
          <a:lstStyle/>
          <a:p>
            <a:fld id="{A7AA8B82-30D7-4956-A6BA-FCCF623A5B28}" type="slidenum">
              <a:rPr lang="en-US" sz="2000" smtClean="0">
                <a:solidFill>
                  <a:srgbClr val="C0000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9</a:t>
            </a:fld>
            <a:endParaRPr lang="en-US" sz="2000" dirty="0">
              <a:solidFill>
                <a:srgbClr val="C0000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9184"/>
            <a:ext cx="9144000" cy="28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>
            <a:spAutoFit/>
          </a:bodyPr>
          <a:lstStyle/>
          <a:p>
            <a:pPr algn="ctr" fontAlgn="ctr">
              <a:lnSpc>
                <a:spcPct val="90000"/>
              </a:lnSpc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ru-RU" sz="2000" b="1" dirty="0">
                <a:solidFill>
                  <a:srgbClr val="996633"/>
                </a:solidFill>
                <a:latin typeface="Century" panose="02040604050505020304" pitchFamily="18" charset="0"/>
                <a:cs typeface="Arial" charset="0"/>
              </a:rPr>
              <a:t>  </a:t>
            </a:r>
            <a:r>
              <a:rPr lang="ru-RU" sz="2000" b="1" dirty="0" smtClean="0">
                <a:solidFill>
                  <a:srgbClr val="A50021"/>
                </a:solidFill>
                <a:latin typeface="Century" panose="02040604050505020304" pitchFamily="18" charset="0"/>
                <a:cs typeface="Arial" charset="0"/>
              </a:rPr>
              <a:t>«Технология блокчейн в криптовалютах. Угрозы безопасности»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1500" y="369383"/>
            <a:ext cx="8190909" cy="397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>
              <a:lnSpc>
                <a:spcPts val="3100"/>
              </a:lnSpc>
              <a:spcBef>
                <a:spcPts val="0"/>
              </a:spcBef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Концепции БЧ: 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Хранилище закрытых ключей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1510" y="1057215"/>
            <a:ext cx="8820980" cy="496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9933"/>
            </a:outerShdw>
          </a:effectLst>
        </p:spPr>
        <p:txBody>
          <a:bodyPr wrap="square" lIns="0" tIns="0" rIns="0" bIns="0" anchor="ctr" anchorCtr="1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Большинство пользователей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СБЧ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 регистрируют свои закрытые ключи вручную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а, скорее всего, для их надёжного хранения будут использовать </a:t>
            </a:r>
            <a:r>
              <a:rPr lang="ru-RU" sz="2200" dirty="0" smtClean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электронные кошельки</a:t>
            </a:r>
            <a:r>
              <a:rPr lang="ru-RU" sz="2200" dirty="0" smtClean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(ЭК).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ЭК могут храниться зак­рытые и открытые ключи, а также связанные с ними адреса. Кроме того, ЭК может рассчитать общее количество активов, которое может иметь пользователь.</a:t>
            </a:r>
          </a:p>
          <a:p>
            <a:pPr algn="ctr">
              <a:lnSpc>
                <a:spcPts val="3000"/>
              </a:lnSpc>
            </a:pP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Хранилище закрытых ключей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чрезвычайно важный компонент БЧ. В большинстве случаев БЧ-данные не могут быть изменены, то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после кражи 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преступником закрытого ключа и публичного перемещения связанных с этим ключом финансовых средств на другой счёт, такую </a:t>
            </a:r>
            <a:r>
              <a:rPr lang="ru-RU" sz="2200" dirty="0">
                <a:solidFill>
                  <a:srgbClr val="CC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незаконную транзакцию отменить уже нельзя</a:t>
            </a:r>
            <a:r>
              <a:rPr lang="ru-RU" sz="2200" dirty="0">
                <a:solidFill>
                  <a:srgbClr val="0000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sp>
        <p:nvSpPr>
          <p:cNvPr id="9" name="Нижний колонтитул 1"/>
          <p:cNvSpPr txBox="1">
            <a:spLocks/>
          </p:cNvSpPr>
          <p:nvPr/>
        </p:nvSpPr>
        <p:spPr>
          <a:xfrm>
            <a:off x="0" y="6475222"/>
            <a:ext cx="5472100" cy="382778"/>
          </a:xfrm>
          <a:prstGeom prst="rect">
            <a:avLst/>
          </a:prstGeom>
          <a:effectLst>
            <a:outerShdw dist="12700" dir="3000000" algn="ctr" rotWithShape="0">
              <a:srgbClr val="FF9933"/>
            </a:outerShdw>
          </a:effec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rgbClr val="7030A0"/>
                </a:solidFill>
                <a:latin typeface="Century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Будзко В.И.,  Мельников Д.А., Шмид А.В. </a:t>
            </a:r>
            <a:endParaRPr lang="en-US" sz="2000" b="1" dirty="0">
              <a:solidFill>
                <a:srgbClr val="7030A0"/>
              </a:solidFill>
              <a:latin typeface="Century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99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хема ма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3660</TotalTime>
  <Words>1952</Words>
  <Application>Microsoft Office PowerPoint</Application>
  <PresentationFormat>Экран (4:3)</PresentationFormat>
  <Paragraphs>179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宋体</vt:lpstr>
      <vt:lpstr>Arial</vt:lpstr>
      <vt:lpstr>Arial Narrow</vt:lpstr>
      <vt:lpstr>Calibri</vt:lpstr>
      <vt:lpstr>Cambria</vt:lpstr>
      <vt:lpstr>Century</vt:lpstr>
      <vt:lpstr>Symbol</vt:lpstr>
      <vt:lpstr>Tahoma</vt:lpstr>
      <vt:lpstr>Times New Roman</vt:lpstr>
      <vt:lpstr>Verdana</vt:lpstr>
      <vt:lpstr>Wingdings</vt:lpstr>
      <vt:lpstr>схема маки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University of Glamorgan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dmelniko</dc:creator>
  <cp:lastModifiedBy>Петров Коля</cp:lastModifiedBy>
  <cp:revision>562</cp:revision>
  <dcterms:created xsi:type="dcterms:W3CDTF">2004-05-29T13:25:37Z</dcterms:created>
  <dcterms:modified xsi:type="dcterms:W3CDTF">2018-11-12T14:19:20Z</dcterms:modified>
</cp:coreProperties>
</file>